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26"/>
  </p:notesMasterIdLst>
  <p:sldIdLst>
    <p:sldId id="281" r:id="rId2"/>
    <p:sldId id="257"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2" r:id="rId25"/>
  </p:sldIdLst>
  <p:sldSz cx="12192000" cy="6858000"/>
  <p:notesSz cx="6858000" cy="9144000"/>
  <p:embeddedFontLst>
    <p:embeddedFont>
      <p:font typeface="Aharoni" panose="02010803020104030203" pitchFamily="2" charset="-79"/>
      <p:bold r:id="rId27"/>
    </p:embeddedFont>
    <p:embeddedFont>
      <p:font typeface="Calibri" panose="020F0502020204030204" pitchFamily="34" charset="0"/>
      <p:regular r:id="rId28"/>
      <p:bold r:id="rId29"/>
      <p:italic r:id="rId30"/>
      <p:boldItalic r:id="rId31"/>
    </p:embeddedFont>
    <p:embeddedFont>
      <p:font typeface="Candara" panose="020E0502030303020204" pitchFamily="34" charset="0"/>
      <p:regular r:id="rId32"/>
      <p:bold r:id="rId33"/>
      <p:italic r:id="rId34"/>
      <p:boldItalic r:id="rId35"/>
    </p:embeddedFont>
    <p:embeddedFont>
      <p:font typeface="Century Gothic" panose="020B0502020202020204" pitchFamily="34" charset="0"/>
      <p:regular r:id="rId36"/>
      <p:bold r:id="rId37"/>
      <p:italic r:id="rId38"/>
      <p:boldItalic r:id="rId39"/>
    </p:embeddedFont>
    <p:embeddedFont>
      <p:font typeface="Noto Sans Symbols" pitchFamily="2" charset="0"/>
      <p:regular r:id="rId40"/>
      <p:bold r:id="rId41"/>
      <p:italic r:id="rId42"/>
      <p:boldItalic r:id="rId43"/>
    </p:embeddedFont>
    <p:embeddedFont>
      <p:font typeface="Open Sans" panose="020B0604020202020204" pitchFamily="34" charset="0"/>
      <p:regular r:id="rId44"/>
      <p:bold r:id="rId45"/>
      <p:italic r:id="rId46"/>
      <p:boldItalic r:id="rId4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8" roundtripDataSignature="AMtx7mguHVtMkv/W8gdwpoR07sGjPkuB5w=="/>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08"/>
    <p:restoredTop sz="94653"/>
  </p:normalViewPr>
  <p:slideViewPr>
    <p:cSldViewPr snapToGrid="0" snapToObjects="1">
      <p:cViewPr varScale="1">
        <p:scale>
          <a:sx n="85" d="100"/>
          <a:sy n="85" d="100"/>
        </p:scale>
        <p:origin x="1056"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9" Type="http://schemas.openxmlformats.org/officeDocument/2006/relationships/font" Target="fonts/font13.fntdata"/><Relationship Id="rId21" Type="http://schemas.openxmlformats.org/officeDocument/2006/relationships/slide" Target="slides/slide20.xml"/><Relationship Id="rId34" Type="http://schemas.openxmlformats.org/officeDocument/2006/relationships/font" Target="fonts/font8.fntdata"/><Relationship Id="rId42" Type="http://schemas.openxmlformats.org/officeDocument/2006/relationships/font" Target="fonts/font16.fntdata"/><Relationship Id="rId47" Type="http://schemas.openxmlformats.org/officeDocument/2006/relationships/font" Target="fonts/font21.fntdata"/><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font" Target="fonts/font3.fntdata"/><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6.fntdata"/><Relationship Id="rId37" Type="http://schemas.openxmlformats.org/officeDocument/2006/relationships/font" Target="fonts/font11.fntdata"/><Relationship Id="rId40" Type="http://schemas.openxmlformats.org/officeDocument/2006/relationships/font" Target="fonts/font14.fntdata"/><Relationship Id="rId45" Type="http://schemas.openxmlformats.org/officeDocument/2006/relationships/font" Target="fonts/font19.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2.fntdata"/><Relationship Id="rId36" Type="http://schemas.openxmlformats.org/officeDocument/2006/relationships/font" Target="fonts/font10.fntdata"/><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5.fntdata"/><Relationship Id="rId44" Type="http://schemas.openxmlformats.org/officeDocument/2006/relationships/font" Target="fonts/font18.fntdata"/><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font" Target="fonts/font9.fntdata"/><Relationship Id="rId43" Type="http://schemas.openxmlformats.org/officeDocument/2006/relationships/font" Target="fonts/font17.fntdata"/><Relationship Id="rId48" Type="http://customschemas.google.com/relationships/presentationmetadata" Target="metadata"/><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7.fntdata"/><Relationship Id="rId38" Type="http://schemas.openxmlformats.org/officeDocument/2006/relationships/font" Target="fonts/font12.fntdata"/><Relationship Id="rId46" Type="http://schemas.openxmlformats.org/officeDocument/2006/relationships/font" Target="fonts/font20.fntdata"/><Relationship Id="rId20" Type="http://schemas.openxmlformats.org/officeDocument/2006/relationships/slide" Target="slides/slide19.xml"/><Relationship Id="rId41" Type="http://schemas.openxmlformats.org/officeDocument/2006/relationships/font" Target="fonts/font15.fntdata"/><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s-E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692022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4" name="Google Shape;234;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s-ES" sz="1200">
                <a:solidFill>
                  <a:schemeClr val="dk1"/>
                </a:solidFill>
                <a:latin typeface="Calibri"/>
                <a:ea typeface="Calibri"/>
                <a:cs typeface="Calibri"/>
                <a:sym typeface="Calibri"/>
              </a:rPr>
              <a:t>To understand why gamification works, we must analyze the psychological foundations that underpin this methodology. Some theories that explain this phenomenon are:</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s-ES" sz="1200">
                <a:solidFill>
                  <a:schemeClr val="dk1"/>
                </a:solidFill>
                <a:latin typeface="Calibri"/>
                <a:ea typeface="Calibri"/>
                <a:cs typeface="Calibri"/>
                <a:sym typeface="Calibri"/>
              </a:rPr>
              <a:t>• Motivation Theory</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s-ES" sz="1200">
                <a:solidFill>
                  <a:schemeClr val="dk1"/>
                </a:solidFill>
                <a:latin typeface="Calibri"/>
                <a:ea typeface="Calibri"/>
                <a:cs typeface="Calibri"/>
                <a:sym typeface="Calibri"/>
              </a:rPr>
              <a:t>• SDT Self-Determination Theory</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s-ES" sz="1200">
                <a:solidFill>
                  <a:schemeClr val="dk1"/>
                </a:solidFill>
                <a:latin typeface="Calibri"/>
                <a:ea typeface="Calibri"/>
                <a:cs typeface="Calibri"/>
                <a:sym typeface="Calibri"/>
              </a:rPr>
              <a:t>• Flow Theory</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s-ES" sz="1200">
                <a:solidFill>
                  <a:schemeClr val="dk1"/>
                </a:solidFill>
                <a:latin typeface="Calibri"/>
                <a:ea typeface="Calibri"/>
                <a:cs typeface="Calibri"/>
                <a:sym typeface="Calibri"/>
              </a:rPr>
              <a:t>• Fogg Theory</a:t>
            </a:r>
            <a:endParaRPr sz="1200">
              <a:solidFill>
                <a:schemeClr val="dk1"/>
              </a:solidFill>
              <a:latin typeface="Calibri"/>
              <a:ea typeface="Calibri"/>
              <a:cs typeface="Calibri"/>
              <a:sym typeface="Calibri"/>
            </a:endParaRPr>
          </a:p>
        </p:txBody>
      </p:sp>
      <p:sp>
        <p:nvSpPr>
          <p:cNvPr id="235" name="Google Shape;235;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s-ES"/>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3" name="Google Shape;243;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s-ES" sz="1200">
                <a:solidFill>
                  <a:schemeClr val="dk1"/>
                </a:solidFill>
                <a:latin typeface="Calibri"/>
                <a:ea typeface="Calibri"/>
                <a:cs typeface="Calibri"/>
                <a:sym typeface="Calibri"/>
              </a:rPr>
              <a:t>Undoubtedly, one of the reasons why educational activities are gamified is for their ability to motivate students. </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s-ES" sz="1200">
                <a:solidFill>
                  <a:schemeClr val="dk1"/>
                </a:solidFill>
                <a:latin typeface="Calibri"/>
                <a:ea typeface="Calibri"/>
                <a:cs typeface="Calibri"/>
                <a:sym typeface="Calibri"/>
              </a:rPr>
              <a:t>There are two types of motivation: extrinsic motivation and intrinsic motivation. </a:t>
            </a:r>
            <a:endParaRPr/>
          </a:p>
        </p:txBody>
      </p:sp>
      <p:sp>
        <p:nvSpPr>
          <p:cNvPr id="244" name="Google Shape;244;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s-ES"/>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7" name="Google Shape;267;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s-ES" sz="1200">
                <a:solidFill>
                  <a:schemeClr val="dk1"/>
                </a:solidFill>
                <a:latin typeface="Calibri"/>
                <a:ea typeface="Calibri"/>
                <a:cs typeface="Calibri"/>
                <a:sym typeface="Calibri"/>
              </a:rPr>
              <a:t>Extrinsic motivation is that which drives the individual to act in a certain way in order to achieve an external reward, such as money, prizes, trophies, or badges. These external rewards generate an expectation of achievement in people that prompts them to take action. The main theory that defends this type of motivation is behaviorism. </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s-ES" sz="1200">
                <a:solidFill>
                  <a:schemeClr val="dk1"/>
                </a:solidFill>
                <a:latin typeface="Calibri"/>
                <a:ea typeface="Calibri"/>
                <a:cs typeface="Calibri"/>
                <a:sym typeface="Calibri"/>
              </a:rPr>
              <a:t>According to behaviorism, individuals' behavior can be described as a response to certain external stimuli or environmental conditions, which implies that if those conditions change, it is possible to modify behavior. </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s-ES" sz="1200">
                <a:solidFill>
                  <a:schemeClr val="dk1"/>
                </a:solidFill>
                <a:latin typeface="Calibri"/>
                <a:ea typeface="Calibri"/>
                <a:cs typeface="Calibri"/>
                <a:sym typeface="Calibri"/>
              </a:rPr>
              <a:t>In gamification, these reward systems are used, the most common ones being: recognition of progress; access to different challenges or resources; powers or immunity; or even tangible objects. </a:t>
            </a:r>
            <a:endParaRPr/>
          </a:p>
        </p:txBody>
      </p:sp>
      <p:sp>
        <p:nvSpPr>
          <p:cNvPr id="268" name="Google Shape;268;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s-ES"/>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9" name="Google Shape;289;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s-ES" sz="1200">
                <a:solidFill>
                  <a:schemeClr val="dk1"/>
                </a:solidFill>
                <a:latin typeface="Calibri"/>
                <a:ea typeface="Calibri"/>
                <a:cs typeface="Calibri"/>
                <a:sym typeface="Calibri"/>
              </a:rPr>
              <a:t>On the other hand, intrinsic motivation is that which the individual feels attracted to the activity itself and, therefore, is independent of any external stimulus. This motivation implies that students perform actions of their own volition because they find what they have to do interesting and because they enjoy doing it. The rewards would be personal, such as satisfaction with the learning achieved, increased confidence, self-realization, or enjoyment during the task. </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s-ES" sz="1200">
                <a:solidFill>
                  <a:schemeClr val="dk1"/>
                </a:solidFill>
                <a:latin typeface="Calibri"/>
                <a:ea typeface="Calibri"/>
                <a:cs typeface="Calibri"/>
                <a:sym typeface="Calibri"/>
              </a:rPr>
              <a:t>Various authors argue that although gamification uses external reward systems, play is an activity that motivates us intrinsically, and we do it for pure pleasure, while developing learning situations that allow us to experience and learn different skills.</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s-ES" sz="1200" b="1">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p:txBody>
      </p:sp>
      <p:sp>
        <p:nvSpPr>
          <p:cNvPr id="290" name="Google Shape;290;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s-ES"/>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9"/>
        <p:cNvGrpSpPr/>
        <p:nvPr/>
      </p:nvGrpSpPr>
      <p:grpSpPr>
        <a:xfrm>
          <a:off x="0" y="0"/>
          <a:ext cx="0" cy="0"/>
          <a:chOff x="0" y="0"/>
          <a:chExt cx="0" cy="0"/>
        </a:xfrm>
      </p:grpSpPr>
      <p:sp>
        <p:nvSpPr>
          <p:cNvPr id="310" name="Google Shape;310;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1" name="Google Shape;311;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s-ES" sz="1200">
                <a:solidFill>
                  <a:schemeClr val="dk1"/>
                </a:solidFill>
                <a:latin typeface="Calibri"/>
                <a:ea typeface="Calibri"/>
                <a:cs typeface="Calibri"/>
                <a:sym typeface="Calibri"/>
              </a:rPr>
              <a:t>The self-determination theory was proposed by the authors Ryan and Deci in the year 2000, and it fundamentally explains how a person can be led from having extrinsic motivation to intrinsic motivation in the development of an activity. That is, it helps us to make students interested in the task itself and the pleasure of learning, rather than just caring about the grade or external reward that they can achieve.</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s-ES" sz="1200">
                <a:solidFill>
                  <a:schemeClr val="dk1"/>
                </a:solidFill>
                <a:latin typeface="Calibri"/>
                <a:ea typeface="Calibri"/>
                <a:cs typeface="Calibri"/>
                <a:sym typeface="Calibri"/>
              </a:rPr>
              <a:t>This theory will help us as teachers to ensure that gamification processes do not fail, as if the students' motivation is solely external, that is, to obtain points or badges, once achieved, the activity may cease to make sense to them.</a:t>
            </a:r>
            <a:endParaRPr sz="1200">
              <a:solidFill>
                <a:schemeClr val="dk1"/>
              </a:solidFill>
              <a:latin typeface="Calibri"/>
              <a:ea typeface="Calibri"/>
              <a:cs typeface="Calibri"/>
              <a:sym typeface="Calibri"/>
            </a:endParaRPr>
          </a:p>
        </p:txBody>
      </p:sp>
      <p:sp>
        <p:nvSpPr>
          <p:cNvPr id="312" name="Google Shape;312;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s-ES"/>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5"/>
        <p:cNvGrpSpPr/>
        <p:nvPr/>
      </p:nvGrpSpPr>
      <p:grpSpPr>
        <a:xfrm>
          <a:off x="0" y="0"/>
          <a:ext cx="0" cy="0"/>
          <a:chOff x="0" y="0"/>
          <a:chExt cx="0" cy="0"/>
        </a:xfrm>
      </p:grpSpPr>
      <p:sp>
        <p:nvSpPr>
          <p:cNvPr id="326" name="Google Shape;326;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7" name="Google Shape;327;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s-ES" sz="1200">
                <a:solidFill>
                  <a:schemeClr val="dk1"/>
                </a:solidFill>
                <a:latin typeface="Calibri"/>
                <a:ea typeface="Calibri"/>
                <a:cs typeface="Calibri"/>
                <a:sym typeface="Calibri"/>
              </a:rPr>
              <a:t>To achieve this purpose, the self-determination theory explains the existence of two psychological needs that intervene in the internalization of reasons to act:</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s-ES" sz="1200">
                <a:solidFill>
                  <a:schemeClr val="dk1"/>
                </a:solidFill>
                <a:latin typeface="Calibri"/>
                <a:ea typeface="Calibri"/>
                <a:cs typeface="Calibri"/>
                <a:sym typeface="Calibri"/>
              </a:rPr>
              <a:t>The first is the need for autonomy and competence. Individuals will adopt and make a goal their own if they understand the objective well and have the skills and abilities to achieve it successfully. That is, the activity must have a specific purpose, and we must inform our students about it. Furthermore, the fact of gradually overcoming partial goals to achieve the final objective is essential to keep the student interested.</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s-ES" sz="1200">
                <a:solidFill>
                  <a:schemeClr val="dk1"/>
                </a:solidFill>
                <a:latin typeface="Calibri"/>
                <a:ea typeface="Calibri"/>
                <a:cs typeface="Calibri"/>
                <a:sym typeface="Calibri"/>
              </a:rPr>
              <a:t>Based on this theory, we must take into account in our gamification processes that, to satisfy the students' need for autonomy, it is good to have clear objectives at all times, and feedback should be immediate, and to satisfy the need for competence, it is essential that intermediate goals are small and achievable, gradually increasing the level of difficulty.</a:t>
            </a:r>
            <a:endParaRPr sz="1200">
              <a:solidFill>
                <a:schemeClr val="dk1"/>
              </a:solidFill>
              <a:latin typeface="Calibri"/>
              <a:ea typeface="Calibri"/>
              <a:cs typeface="Calibri"/>
              <a:sym typeface="Calibri"/>
            </a:endParaRPr>
          </a:p>
        </p:txBody>
      </p:sp>
      <p:sp>
        <p:nvSpPr>
          <p:cNvPr id="328" name="Google Shape;328;p1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s-ES"/>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Google Shape;345;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6" name="Google Shape;346;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s-ES" sz="1200">
                <a:solidFill>
                  <a:schemeClr val="dk1"/>
                </a:solidFill>
                <a:latin typeface="Calibri"/>
                <a:ea typeface="Calibri"/>
                <a:cs typeface="Calibri"/>
                <a:sym typeface="Calibri"/>
              </a:rPr>
              <a:t>The second need is the need for belonging to a social group. We tend to make the values and objectives of the social groups we belong to our own. Therefore, if students feel valued and connected with their classmates, it is easier for them to internalize the proposed goals.</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s-ES" sz="1200">
                <a:solidFill>
                  <a:schemeClr val="dk1"/>
                </a:solidFill>
                <a:latin typeface="Calibri"/>
                <a:ea typeface="Calibri"/>
                <a:cs typeface="Calibri"/>
                <a:sym typeface="Calibri"/>
              </a:rPr>
              <a:t>To satisfy this need for relationships, it is important that participation in our gamified activities is group-based, that there is connection and communication among team members, and that goals are shared. Thus, we will motivate the students to collaborate, even if there is no external reward.</a:t>
            </a:r>
            <a:endParaRPr sz="1200">
              <a:solidFill>
                <a:schemeClr val="dk1"/>
              </a:solidFill>
              <a:latin typeface="Calibri"/>
              <a:ea typeface="Calibri"/>
              <a:cs typeface="Calibri"/>
              <a:sym typeface="Calibri"/>
            </a:endParaRPr>
          </a:p>
        </p:txBody>
      </p:sp>
      <p:sp>
        <p:nvSpPr>
          <p:cNvPr id="347" name="Google Shape;347;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s-ES"/>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3"/>
        <p:cNvGrpSpPr/>
        <p:nvPr/>
      </p:nvGrpSpPr>
      <p:grpSpPr>
        <a:xfrm>
          <a:off x="0" y="0"/>
          <a:ext cx="0" cy="0"/>
          <a:chOff x="0" y="0"/>
          <a:chExt cx="0" cy="0"/>
        </a:xfrm>
      </p:grpSpPr>
      <p:sp>
        <p:nvSpPr>
          <p:cNvPr id="364" name="Google Shape;364;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5" name="Google Shape;365;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s-ES" sz="1200">
                <a:solidFill>
                  <a:schemeClr val="dk1"/>
                </a:solidFill>
                <a:latin typeface="Calibri"/>
                <a:ea typeface="Calibri"/>
                <a:cs typeface="Calibri"/>
                <a:sym typeface="Calibri"/>
              </a:rPr>
              <a:t>The flow theory was promulgated by the American psychologist Mihály Csíkszentmihályi in 1975. This author defines flow as the state that the individual reaches when he/she completely engages in the activity he/she is doing. It is described as the state that some athletes reach, in which concentration is so great that they lose track of time and even the effort made.</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s-ES" sz="1200">
                <a:solidFill>
                  <a:schemeClr val="dk1"/>
                </a:solidFill>
                <a:latin typeface="Calibri"/>
                <a:ea typeface="Calibri"/>
                <a:cs typeface="Calibri"/>
                <a:sym typeface="Calibri"/>
              </a:rPr>
              <a:t>In practice, this state is achieved when there is a balance between the difficulty of a task and the individual's ability to perform it. Therefore, the activity must be challenging enough so that the individual does not get bored and easy enough so that frustration does not make them give up.</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366" name="Google Shape;366;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s-ES"/>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9"/>
        <p:cNvGrpSpPr/>
        <p:nvPr/>
      </p:nvGrpSpPr>
      <p:grpSpPr>
        <a:xfrm>
          <a:off x="0" y="0"/>
          <a:ext cx="0" cy="0"/>
          <a:chOff x="0" y="0"/>
          <a:chExt cx="0" cy="0"/>
        </a:xfrm>
      </p:grpSpPr>
      <p:sp>
        <p:nvSpPr>
          <p:cNvPr id="380" name="Google Shape;380;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1" name="Google Shape;381;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s-ES" sz="1200">
                <a:solidFill>
                  <a:schemeClr val="dk1"/>
                </a:solidFill>
                <a:latin typeface="Calibri"/>
                <a:ea typeface="Calibri"/>
                <a:cs typeface="Calibri"/>
                <a:sym typeface="Calibri"/>
              </a:rPr>
              <a:t>To achieve the desirable flow state in our students, it is necessary to design gamification strategies taking into account the following elements:</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s-ES" sz="1200">
                <a:solidFill>
                  <a:schemeClr val="dk1"/>
                </a:solidFill>
                <a:latin typeface="Calibri"/>
                <a:ea typeface="Calibri"/>
                <a:cs typeface="Calibri"/>
                <a:sym typeface="Calibri"/>
              </a:rPr>
              <a:t>• Goals must be designed as clearly as possible so that students perceive them as achievable objectives.</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s-ES" sz="1200">
                <a:solidFill>
                  <a:schemeClr val="dk1"/>
                </a:solidFill>
                <a:latin typeface="Calibri"/>
                <a:ea typeface="Calibri"/>
                <a:cs typeface="Calibri"/>
                <a:sym typeface="Calibri"/>
              </a:rPr>
              <a:t>• Students must receive immediate feedback that helps them identify their successes and defeats. The longer the feedback is delayed, the less the feeling of control over the situation is maintained.</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s-ES" sz="1200">
                <a:solidFill>
                  <a:schemeClr val="dk1"/>
                </a:solidFill>
                <a:latin typeface="Calibri"/>
                <a:ea typeface="Calibri"/>
                <a:cs typeface="Calibri"/>
                <a:sym typeface="Calibri"/>
              </a:rPr>
              <a:t>• The activities must be challenging but not too complicated.</a:t>
            </a:r>
            <a:endParaRPr sz="1200">
              <a:solidFill>
                <a:schemeClr val="dk1"/>
              </a:solidFill>
              <a:latin typeface="Calibri"/>
              <a:ea typeface="Calibri"/>
              <a:cs typeface="Calibri"/>
              <a:sym typeface="Calibri"/>
            </a:endParaRPr>
          </a:p>
        </p:txBody>
      </p:sp>
      <p:sp>
        <p:nvSpPr>
          <p:cNvPr id="382" name="Google Shape;382;p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s-ES"/>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8"/>
        <p:cNvGrpSpPr/>
        <p:nvPr/>
      </p:nvGrpSpPr>
      <p:grpSpPr>
        <a:xfrm>
          <a:off x="0" y="0"/>
          <a:ext cx="0" cy="0"/>
          <a:chOff x="0" y="0"/>
          <a:chExt cx="0" cy="0"/>
        </a:xfrm>
      </p:grpSpPr>
      <p:sp>
        <p:nvSpPr>
          <p:cNvPr id="399" name="Google Shape;399;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0" name="Google Shape;400;p2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s-ES" sz="1200">
                <a:solidFill>
                  <a:schemeClr val="dk1"/>
                </a:solidFill>
                <a:latin typeface="Calibri"/>
                <a:ea typeface="Calibri"/>
                <a:cs typeface="Calibri"/>
                <a:sym typeface="Calibri"/>
              </a:rPr>
              <a:t>Dr. Fogg began his studies in 1993 on how to use technology to persuade people to change their behaviors and attitudes. According to the results of his analysis, three key elements must converge for a behavior to occur or be inhibited: motivation, ability, and trigger.</a:t>
            </a:r>
            <a:endParaRPr sz="1200">
              <a:solidFill>
                <a:schemeClr val="dk1"/>
              </a:solidFill>
              <a:latin typeface="Calibri"/>
              <a:ea typeface="Calibri"/>
              <a:cs typeface="Calibri"/>
              <a:sym typeface="Calibri"/>
            </a:endParaRPr>
          </a:p>
        </p:txBody>
      </p:sp>
      <p:sp>
        <p:nvSpPr>
          <p:cNvPr id="401" name="Google Shape;401;p2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s-ES"/>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6" name="Google Shape;96;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s-ES" sz="1200">
                <a:solidFill>
                  <a:schemeClr val="dk1"/>
                </a:solidFill>
                <a:latin typeface="Calibri"/>
                <a:ea typeface="Calibri"/>
                <a:cs typeface="Calibri"/>
                <a:sym typeface="Calibri"/>
              </a:rPr>
              <a:t>The main purpose of this module is to understand the concept of gamification and demonstrate the potential of this active and innovative methodology in improving students' meaningful learning. This purpose is achieved through the following specific objectives: </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s-ES" sz="1200">
                <a:solidFill>
                  <a:schemeClr val="dk1"/>
                </a:solidFill>
                <a:latin typeface="Calibri"/>
                <a:ea typeface="Calibri"/>
                <a:cs typeface="Calibri"/>
                <a:sym typeface="Calibri"/>
              </a:rPr>
              <a:t>• Distinguish between what gamification is and what it is not. </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s-ES" sz="1200">
                <a:solidFill>
                  <a:schemeClr val="dk1"/>
                </a:solidFill>
                <a:latin typeface="Calibri"/>
                <a:ea typeface="Calibri"/>
                <a:cs typeface="Calibri"/>
                <a:sym typeface="Calibri"/>
              </a:rPr>
              <a:t>• Understand the theoretical and psychological foundations on which gamification is based. </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s-ES" sz="1200">
                <a:solidFill>
                  <a:schemeClr val="dk1"/>
                </a:solidFill>
                <a:latin typeface="Calibri"/>
                <a:ea typeface="Calibri"/>
                <a:cs typeface="Calibri"/>
                <a:sym typeface="Calibri"/>
              </a:rPr>
              <a:t>• Know the purpose of gamification, or in other words, determine the main advantages that gamified experiences offer in the motivation, creativity, attention, sociability, and performance of students.</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s-ES" sz="1200">
                <a:solidFill>
                  <a:schemeClr val="dk1"/>
                </a:solidFill>
                <a:latin typeface="Calibri"/>
                <a:ea typeface="Calibri"/>
                <a:cs typeface="Calibri"/>
                <a:sym typeface="Calibri"/>
              </a:rPr>
              <a:t>• Identify digital tools and applications that can be used to design successful gamification proposals in the classroom.</a:t>
            </a:r>
            <a:endParaRPr sz="1200">
              <a:solidFill>
                <a:schemeClr val="dk1"/>
              </a:solidFill>
              <a:latin typeface="Calibri"/>
              <a:ea typeface="Calibri"/>
              <a:cs typeface="Calibri"/>
              <a:sym typeface="Calibri"/>
            </a:endParaRPr>
          </a:p>
        </p:txBody>
      </p:sp>
      <p:sp>
        <p:nvSpPr>
          <p:cNvPr id="97" name="Google Shape;97;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s-ES"/>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1"/>
        <p:cNvGrpSpPr/>
        <p:nvPr/>
      </p:nvGrpSpPr>
      <p:grpSpPr>
        <a:xfrm>
          <a:off x="0" y="0"/>
          <a:ext cx="0" cy="0"/>
          <a:chOff x="0" y="0"/>
          <a:chExt cx="0" cy="0"/>
        </a:xfrm>
      </p:grpSpPr>
      <p:sp>
        <p:nvSpPr>
          <p:cNvPr id="422" name="Google Shape;422;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3" name="Google Shape;423;p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s-ES" sz="1200">
                <a:solidFill>
                  <a:schemeClr val="dk1"/>
                </a:solidFill>
                <a:latin typeface="Calibri"/>
                <a:ea typeface="Calibri"/>
                <a:cs typeface="Calibri"/>
                <a:sym typeface="Calibri"/>
              </a:rPr>
              <a:t>• Motivation would be the predisposition of the subject towards behavior change.</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s-ES" sz="1200">
                <a:solidFill>
                  <a:schemeClr val="dk1"/>
                </a:solidFill>
                <a:latin typeface="Calibri"/>
                <a:ea typeface="Calibri"/>
                <a:cs typeface="Calibri"/>
                <a:sym typeface="Calibri"/>
              </a:rPr>
              <a:t>• Ability would be the capacity that people possess to manage their behavior.</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s-ES" sz="1200">
                <a:solidFill>
                  <a:schemeClr val="dk1"/>
                </a:solidFill>
                <a:latin typeface="Calibri"/>
                <a:ea typeface="Calibri"/>
                <a:cs typeface="Calibri"/>
                <a:sym typeface="Calibri"/>
              </a:rPr>
              <a:t>• Lastly, the trigger would serve to activate or deactivate an action. Individuals must be impelled towards modifying their behavior.</a:t>
            </a:r>
            <a:endParaRPr sz="1200">
              <a:solidFill>
                <a:schemeClr val="dk1"/>
              </a:solidFill>
              <a:latin typeface="Calibri"/>
              <a:ea typeface="Calibri"/>
              <a:cs typeface="Calibri"/>
              <a:sym typeface="Calibri"/>
            </a:endParaRPr>
          </a:p>
        </p:txBody>
      </p:sp>
      <p:sp>
        <p:nvSpPr>
          <p:cNvPr id="424" name="Google Shape;424;p2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s-ES"/>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9"/>
        <p:cNvGrpSpPr/>
        <p:nvPr/>
      </p:nvGrpSpPr>
      <p:grpSpPr>
        <a:xfrm>
          <a:off x="0" y="0"/>
          <a:ext cx="0" cy="0"/>
          <a:chOff x="0" y="0"/>
          <a:chExt cx="0" cy="0"/>
        </a:xfrm>
      </p:grpSpPr>
      <p:sp>
        <p:nvSpPr>
          <p:cNvPr id="440" name="Google Shape;440;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1" name="Google Shape;441;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s-ES" sz="1200">
                <a:solidFill>
                  <a:schemeClr val="dk1"/>
                </a:solidFill>
                <a:latin typeface="Calibri"/>
                <a:ea typeface="Calibri"/>
                <a:cs typeface="Calibri"/>
                <a:sym typeface="Calibri"/>
              </a:rPr>
              <a:t>Based on this theory, we must take into account the following premises in our didactic designs:</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s-ES" sz="1200">
                <a:solidFill>
                  <a:schemeClr val="dk1"/>
                </a:solidFill>
                <a:latin typeface="Calibri"/>
                <a:ea typeface="Calibri"/>
                <a:cs typeface="Calibri"/>
                <a:sym typeface="Calibri"/>
              </a:rPr>
              <a:t>If one of these three elements fails, the desired behavior change will not occur in our students. Therefore, when we design an activity, we must seek strategies to increase both their motivation and their capacity, and provide incentives to achieve this.</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s-ES" sz="1200">
                <a:solidFill>
                  <a:schemeClr val="dk1"/>
                </a:solidFill>
                <a:latin typeface="Calibri"/>
                <a:ea typeface="Calibri"/>
                <a:cs typeface="Calibri"/>
                <a:sym typeface="Calibri"/>
              </a:rPr>
              <a:t>The easier an activity is, the less motivation is required to do it, and the more difficult it is, the more motivation is necessary. However, even if students are motivated to perform an activity, if the task is extremely difficult, they will feel frustrated and will not act.</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s-ES" sz="1200">
                <a:solidFill>
                  <a:schemeClr val="dk1"/>
                </a:solidFill>
                <a:latin typeface="Calibri"/>
                <a:ea typeface="Calibri"/>
                <a:cs typeface="Calibri"/>
                <a:sym typeface="Calibri"/>
              </a:rPr>
              <a:t>As teachers, it is possible to facilitate the modification of our students' behaviors in various ways: we can increase their motivation by using, for example, gamification and ICT in the classroom; we can develop guides that help them acquire the necessary ability to perform the proposed tasks; we can vary the triggers in our activities, for example, using attractive designs, colors, lights, sounds, or eye-catching movements, or even tools and applications that arouse their interest.</a:t>
            </a:r>
            <a:endParaRPr sz="1200">
              <a:solidFill>
                <a:schemeClr val="dk1"/>
              </a:solidFill>
              <a:latin typeface="Calibri"/>
              <a:ea typeface="Calibri"/>
              <a:cs typeface="Calibri"/>
              <a:sym typeface="Calibri"/>
            </a:endParaRPr>
          </a:p>
        </p:txBody>
      </p:sp>
      <p:sp>
        <p:nvSpPr>
          <p:cNvPr id="442" name="Google Shape;442;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s-ES"/>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3"/>
        <p:cNvGrpSpPr/>
        <p:nvPr/>
      </p:nvGrpSpPr>
      <p:grpSpPr>
        <a:xfrm>
          <a:off x="0" y="0"/>
          <a:ext cx="0" cy="0"/>
          <a:chOff x="0" y="0"/>
          <a:chExt cx="0" cy="0"/>
        </a:xfrm>
      </p:grpSpPr>
      <p:sp>
        <p:nvSpPr>
          <p:cNvPr id="464" name="Google Shape;464;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5" name="Google Shape;465;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s-ES" sz="1200">
                <a:solidFill>
                  <a:schemeClr val="dk1"/>
                </a:solidFill>
                <a:latin typeface="Calibri"/>
                <a:ea typeface="Calibri"/>
                <a:cs typeface="Calibri"/>
                <a:sym typeface="Calibri"/>
              </a:rPr>
              <a:t>The success of gamification lies in its ability to incorporate new benefits and ways of teaching and learning in a more playful and fun way, as it applies elements of games to educational contexts. For this reason, in order to understand what educational benefits gamification brings to students, we will begin by explaining the advantages that games in general can provide for our learning:</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s-ES" sz="1200">
                <a:solidFill>
                  <a:schemeClr val="dk1"/>
                </a:solidFill>
                <a:latin typeface="Calibri"/>
                <a:ea typeface="Calibri"/>
                <a:cs typeface="Calibri"/>
                <a:sym typeface="Calibri"/>
              </a:rPr>
              <a:t>• Through games, we can overcome everyday reality. In the world of games, everything is possible, and we are capable of overcoming our limitations and fears, as the negative effects of our actions are controlled.</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s-ES" sz="1200">
                <a:solidFill>
                  <a:schemeClr val="dk1"/>
                </a:solidFill>
                <a:latin typeface="Calibri"/>
                <a:ea typeface="Calibri"/>
                <a:cs typeface="Calibri"/>
                <a:sym typeface="Calibri"/>
              </a:rPr>
              <a:t>• Playing allows us to explore and discover, arousing our curiosity. Uncertainty is present permanently in people, and games help us face it with an open and flexible attitude.</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s-ES" sz="1200">
                <a:solidFill>
                  <a:schemeClr val="dk1"/>
                </a:solidFill>
                <a:latin typeface="Calibri"/>
                <a:ea typeface="Calibri"/>
                <a:cs typeface="Calibri"/>
                <a:sym typeface="Calibri"/>
              </a:rPr>
              <a:t>• One of the main attractions of games lies in the progressive overcoming of challenges, as they generally maintain an acceptable level of difficulty and optimal frustration.</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s-ES" sz="1200">
                <a:solidFill>
                  <a:schemeClr val="dk1"/>
                </a:solidFill>
                <a:latin typeface="Calibri"/>
                <a:ea typeface="Calibri"/>
                <a:cs typeface="Calibri"/>
                <a:sym typeface="Calibri"/>
              </a:rPr>
              <a:t>• Games have great socializing potential as they simulate real situations in fictitious contexts that imitate real ones.</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s-ES" sz="1200">
                <a:solidFill>
                  <a:schemeClr val="dk1"/>
                </a:solidFill>
                <a:latin typeface="Calibri"/>
                <a:ea typeface="Calibri"/>
                <a:cs typeface="Calibri"/>
                <a:sym typeface="Calibri"/>
              </a:rPr>
              <a:t>• They promote decision-making. Players are immersed in scenarios where they must constantly decide what to do in order to progress or win.</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s-ES" sz="1200">
                <a:solidFill>
                  <a:schemeClr val="dk1"/>
                </a:solidFill>
                <a:latin typeface="Calibri"/>
                <a:ea typeface="Calibri"/>
                <a:cs typeface="Calibri"/>
                <a:sym typeface="Calibri"/>
              </a:rPr>
              <a:t>• Finally, the versatility of games allows them to be enjoyed in multiple moments and situations. This advantage increases in the case of video games, as they can be accessed from different mobile devices and can be abandoned and resumed as many times as desired, representing a permanent challenge for players.</a:t>
            </a:r>
            <a:endParaRPr sz="1200">
              <a:solidFill>
                <a:schemeClr val="dk1"/>
              </a:solidFill>
              <a:latin typeface="Calibri"/>
              <a:ea typeface="Calibri"/>
              <a:cs typeface="Calibri"/>
              <a:sym typeface="Calibri"/>
            </a:endParaRPr>
          </a:p>
        </p:txBody>
      </p:sp>
      <p:sp>
        <p:nvSpPr>
          <p:cNvPr id="466" name="Google Shape;466;p2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s-ES"/>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7"/>
        <p:cNvGrpSpPr/>
        <p:nvPr/>
      </p:nvGrpSpPr>
      <p:grpSpPr>
        <a:xfrm>
          <a:off x="0" y="0"/>
          <a:ext cx="0" cy="0"/>
          <a:chOff x="0" y="0"/>
          <a:chExt cx="0" cy="0"/>
        </a:xfrm>
      </p:grpSpPr>
      <p:sp>
        <p:nvSpPr>
          <p:cNvPr id="478" name="Google Shape;478;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9" name="Google Shape;479;p2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s-ES" sz="1200">
                <a:solidFill>
                  <a:schemeClr val="dk1"/>
                </a:solidFill>
                <a:latin typeface="Calibri"/>
                <a:ea typeface="Calibri"/>
                <a:cs typeface="Calibri"/>
                <a:sym typeface="Calibri"/>
              </a:rPr>
              <a:t>Many authors have analyzed the benefits of using gamification in the classroom. In summary, we could say that this methodology:</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s-ES" sz="1200">
                <a:solidFill>
                  <a:schemeClr val="dk1"/>
                </a:solidFill>
                <a:latin typeface="Calibri"/>
                <a:ea typeface="Calibri"/>
                <a:cs typeface="Calibri"/>
                <a:sym typeface="Calibri"/>
              </a:rPr>
              <a:t>• Increases the motivation, commitment, and interest of students towards academic activities, as they find them more attractive.</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s-ES" sz="1200">
                <a:solidFill>
                  <a:schemeClr val="dk1"/>
                </a:solidFill>
                <a:latin typeface="Calibri"/>
                <a:ea typeface="Calibri"/>
                <a:cs typeface="Calibri"/>
                <a:sym typeface="Calibri"/>
              </a:rPr>
              <a:t>• Enhances the development of competencies and skills of students such as creativity, social skills, problem-solving, and critical thinking.</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s-ES" sz="1200">
                <a:solidFill>
                  <a:schemeClr val="dk1"/>
                </a:solidFill>
                <a:latin typeface="Calibri"/>
                <a:ea typeface="Calibri"/>
                <a:cs typeface="Calibri"/>
                <a:sym typeface="Calibri"/>
              </a:rPr>
              <a:t>• Provides a variety of emotionally positive experiences and presents the opportunity to see failure as a possibility for improvement.</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s-ES" sz="1200">
                <a:solidFill>
                  <a:schemeClr val="dk1"/>
                </a:solidFill>
                <a:latin typeface="Calibri"/>
                <a:ea typeface="Calibri"/>
                <a:cs typeface="Calibri"/>
                <a:sym typeface="Calibri"/>
              </a:rPr>
              <a:t>• Reinforces the self-esteem and autonomy of students.</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s-ES" sz="1200">
                <a:solidFill>
                  <a:schemeClr val="dk1"/>
                </a:solidFill>
                <a:latin typeface="Calibri"/>
                <a:ea typeface="Calibri"/>
                <a:cs typeface="Calibri"/>
                <a:sym typeface="Calibri"/>
              </a:rPr>
              <a:t>• Fosters active participation, collaborative teamwork, and a sense of belonging to the group.</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s-ES" sz="1200">
                <a:solidFill>
                  <a:schemeClr val="dk1"/>
                </a:solidFill>
                <a:latin typeface="Calibri"/>
                <a:ea typeface="Calibri"/>
                <a:cs typeface="Calibri"/>
                <a:sym typeface="Calibri"/>
              </a:rPr>
              <a:t>• Improves academic results of students, favoring their significant learning and raising the quality of the educational process.</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s-ES" sz="1200">
                <a:solidFill>
                  <a:schemeClr val="dk1"/>
                </a:solidFill>
                <a:latin typeface="Calibri"/>
                <a:ea typeface="Calibri"/>
                <a:cs typeface="Calibri"/>
                <a:sym typeface="Calibri"/>
              </a:rPr>
              <a:t>• Allows for the personalization of teaching, as each individual can follow their own pace and choose their learning itinerary.</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s-ES" sz="1200">
                <a:solidFill>
                  <a:schemeClr val="dk1"/>
                </a:solidFill>
                <a:latin typeface="Calibri"/>
                <a:ea typeface="Calibri"/>
                <a:cs typeface="Calibri"/>
                <a:sym typeface="Calibri"/>
              </a:rPr>
              <a:t>• In addition, in the case of using ICT, the previous benefits are added to the formation of students in digital competencies.</a:t>
            </a:r>
            <a:endParaRPr sz="1200">
              <a:solidFill>
                <a:schemeClr val="dk1"/>
              </a:solidFill>
              <a:latin typeface="Calibri"/>
              <a:ea typeface="Calibri"/>
              <a:cs typeface="Calibri"/>
              <a:sym typeface="Calibri"/>
            </a:endParaRPr>
          </a:p>
        </p:txBody>
      </p:sp>
      <p:sp>
        <p:nvSpPr>
          <p:cNvPr id="480" name="Google Shape;480;p2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s-ES"/>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12" name="Google Shape;212;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683691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Google Shape;124;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5" name="Google Shape;125;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s-ES" sz="1200" b="0" i="0">
                <a:solidFill>
                  <a:schemeClr val="dk1"/>
                </a:solidFill>
                <a:latin typeface="Calibri"/>
                <a:ea typeface="Calibri"/>
                <a:cs typeface="Calibri"/>
                <a:sym typeface="Calibri"/>
              </a:rPr>
              <a:t>To understand what gamification is, in this first lesson, we will analyze the definition, origin, and evolution of this active and innovative methodology, the psychological foundations on which it is based, and the benefits it brings to the teaching-learning process through its use</a:t>
            </a:r>
            <a:endParaRPr sz="1200">
              <a:solidFill>
                <a:schemeClr val="dk1"/>
              </a:solidFill>
              <a:latin typeface="Calibri"/>
              <a:ea typeface="Calibri"/>
              <a:cs typeface="Calibri"/>
              <a:sym typeface="Calibri"/>
            </a:endParaRPr>
          </a:p>
        </p:txBody>
      </p:sp>
      <p:sp>
        <p:nvSpPr>
          <p:cNvPr id="126" name="Google Shape;126;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s-ES"/>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3" name="Google Shape;133;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s-ES" sz="1200">
                <a:solidFill>
                  <a:schemeClr val="dk1"/>
                </a:solidFill>
                <a:latin typeface="Calibri"/>
                <a:ea typeface="Calibri"/>
                <a:cs typeface="Calibri"/>
                <a:sym typeface="Calibri"/>
              </a:rPr>
              <a:t>Although the term gamification is not yet included in dictionaries, it is a concept that is frequently used in different environments such as education, advertising, or business. If we type this word into Google, we find about 4,030,000 results and/or publications containing it, so surely we have all heard about this methodology. But what does gamification mean?</a:t>
            </a:r>
            <a:endParaRPr sz="1200">
              <a:solidFill>
                <a:schemeClr val="dk1"/>
              </a:solidFill>
              <a:latin typeface="Calibri"/>
              <a:ea typeface="Calibri"/>
              <a:cs typeface="Calibri"/>
              <a:sym typeface="Calibri"/>
            </a:endParaRPr>
          </a:p>
        </p:txBody>
      </p:sp>
      <p:sp>
        <p:nvSpPr>
          <p:cNvPr id="134" name="Google Shape;134;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s-ES"/>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4" name="Google Shape;144;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s-ES" sz="1200">
                <a:solidFill>
                  <a:schemeClr val="dk1"/>
                </a:solidFill>
                <a:latin typeface="Calibri"/>
                <a:ea typeface="Calibri"/>
                <a:cs typeface="Calibri"/>
                <a:sym typeface="Calibri"/>
              </a:rPr>
              <a:t>Definitions of gamification depend on the authors and their approaches, but in general terms, it can be conceived as the application of game mechanics in non-playful contexts with the aim of achieving a desired behavior in participants with greater commitment, concentration, and effort.</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s-ES" sz="1200">
                <a:solidFill>
                  <a:schemeClr val="dk1"/>
                </a:solidFill>
                <a:latin typeface="Calibri"/>
                <a:ea typeface="Calibri"/>
                <a:cs typeface="Calibri"/>
                <a:sym typeface="Calibri"/>
              </a:rPr>
              <a:t>That is to say, it would be using strategies, dynamics, and elements specific to games in different situations, with the purpose of transmitting content or changing players' behavior through a fun and motivating experience that promotes involvement and learning.</a:t>
            </a:r>
            <a:endParaRPr sz="1200">
              <a:solidFill>
                <a:schemeClr val="dk1"/>
              </a:solidFill>
              <a:latin typeface="Calibri"/>
              <a:ea typeface="Calibri"/>
              <a:cs typeface="Calibri"/>
              <a:sym typeface="Calibri"/>
            </a:endParaRPr>
          </a:p>
        </p:txBody>
      </p:sp>
      <p:sp>
        <p:nvSpPr>
          <p:cNvPr id="145" name="Google Shape;145;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s-ES"/>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3" name="Google Shape;153;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s-ES" sz="1200">
                <a:solidFill>
                  <a:schemeClr val="dk1"/>
                </a:solidFill>
                <a:latin typeface="Calibri"/>
                <a:ea typeface="Calibri"/>
                <a:cs typeface="Calibri"/>
                <a:sym typeface="Calibri"/>
              </a:rPr>
              <a:t>Gamification is a concept that has recently emerged in the educational context, as well as in many other fields and branches of knowledge. </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s-ES" sz="1200">
                <a:solidFill>
                  <a:schemeClr val="dk1"/>
                </a:solidFill>
                <a:latin typeface="Calibri"/>
                <a:ea typeface="Calibri"/>
                <a:cs typeface="Calibri"/>
                <a:sym typeface="Calibri"/>
              </a:rPr>
              <a:t>This methodology involves a change in the notion of the teaching-learning process, since traditional educational models, removed from play, focused on the transmission of content, where the teacher was the source of knowledge and the students simple passive receivers of information. The main characteristic of the traditional teaching model was therefore the manifest difference between the roles of students and teachers.</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s-ES" sz="1200">
                <a:solidFill>
                  <a:schemeClr val="dk1"/>
                </a:solidFill>
                <a:latin typeface="Calibri"/>
                <a:ea typeface="Calibri"/>
                <a:cs typeface="Calibri"/>
                <a:sym typeface="Calibri"/>
              </a:rPr>
              <a:t>In recent years, this conception of education has changed, orienting towards a comprehensive training of the individual. This transformation advocates for an educational system based on experiences, experiences, and practices close to students, in order to achieve meaningful learning. Students are no longer mere spectators in the classroom, they become participants and protagonists of their own learning. In this current educational model, different resources, didactic strategies, and methodologies such as Gamification are integrated.</a:t>
            </a:r>
            <a:endParaRPr sz="1200">
              <a:solidFill>
                <a:schemeClr val="dk1"/>
              </a:solidFill>
              <a:latin typeface="Calibri"/>
              <a:ea typeface="Calibri"/>
              <a:cs typeface="Calibri"/>
              <a:sym typeface="Calibri"/>
            </a:endParaRPr>
          </a:p>
        </p:txBody>
      </p:sp>
      <p:sp>
        <p:nvSpPr>
          <p:cNvPr id="154" name="Google Shape;154;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s-ES"/>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9" name="Google Shape;179;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s-ES" sz="1200">
                <a:solidFill>
                  <a:schemeClr val="dk1"/>
                </a:solidFill>
                <a:latin typeface="Calibri"/>
                <a:ea typeface="Calibri"/>
                <a:cs typeface="Calibri"/>
                <a:sym typeface="Calibri"/>
              </a:rPr>
              <a:t>Since the term gamification comes from the English "game", to know its origin, we must begin by talking about the importance of play in our evolutionary development.</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s-ES" sz="1200">
                <a:solidFill>
                  <a:schemeClr val="dk1"/>
                </a:solidFill>
                <a:latin typeface="Calibri"/>
                <a:ea typeface="Calibri"/>
                <a:cs typeface="Calibri"/>
                <a:sym typeface="Calibri"/>
              </a:rPr>
              <a:t>As children, playing is part of our learning. It has been applied to multiple human activities since it is our natural way of learning and relating to certain topics and objects in our daily life.</a:t>
            </a:r>
            <a:endParaRPr sz="1200">
              <a:solidFill>
                <a:schemeClr val="dk1"/>
              </a:solidFill>
              <a:latin typeface="Calibri"/>
              <a:ea typeface="Calibri"/>
              <a:cs typeface="Calibri"/>
              <a:sym typeface="Calibri"/>
            </a:endParaRPr>
          </a:p>
        </p:txBody>
      </p:sp>
      <p:sp>
        <p:nvSpPr>
          <p:cNvPr id="180" name="Google Shape;180;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s-ES"/>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0" name="Google Shape;190;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s-ES" sz="1200">
                <a:solidFill>
                  <a:schemeClr val="dk1"/>
                </a:solidFill>
                <a:latin typeface="Calibri"/>
                <a:ea typeface="Calibri"/>
                <a:cs typeface="Calibri"/>
                <a:sym typeface="Calibri"/>
              </a:rPr>
              <a:t>For example, parents try to motivate children to eat using the spoon as if it were an airplane; there are children's songs that promote appropriate behaviors such as keeping toys, getting dressed, or grooming. And through symbolic play, we learn from childhood to develop personality and abilities through imitation. Playing parents and mothers, doctors, teachers, or any other occupation favors cognitive, emotional, linguistic, motor, and intellectual development in the little ones in the house.</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s-ES" sz="1200">
                <a:solidFill>
                  <a:schemeClr val="dk1"/>
                </a:solidFill>
                <a:latin typeface="Calibri"/>
                <a:ea typeface="Calibri"/>
                <a:cs typeface="Calibri"/>
                <a:sym typeface="Calibri"/>
              </a:rPr>
              <a:t>However, gamification should not be confused with play developed in purely playful environments. Gamification uses games, their structures, and processes, useful for teaching and applies them to it. That is, it uses game-specific elements in educational environments.</a:t>
            </a:r>
            <a:endParaRPr sz="1200">
              <a:solidFill>
                <a:schemeClr val="dk1"/>
              </a:solidFill>
              <a:latin typeface="Calibri"/>
              <a:ea typeface="Calibri"/>
              <a:cs typeface="Calibri"/>
              <a:sym typeface="Calibri"/>
            </a:endParaRPr>
          </a:p>
        </p:txBody>
      </p:sp>
      <p:sp>
        <p:nvSpPr>
          <p:cNvPr id="191" name="Google Shape;191;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s-ES"/>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Google Shape;206;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7" name="Google Shape;207;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s-ES" sz="1200">
                <a:solidFill>
                  <a:schemeClr val="dk1"/>
                </a:solidFill>
                <a:latin typeface="Calibri"/>
                <a:ea typeface="Calibri"/>
                <a:cs typeface="Calibri"/>
                <a:sym typeface="Calibri"/>
              </a:rPr>
              <a:t>The concept of gamification has become more specific over the years. </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s-ES" sz="1200">
                <a:solidFill>
                  <a:schemeClr val="dk1"/>
                </a:solidFill>
                <a:latin typeface="Calibri"/>
                <a:ea typeface="Calibri"/>
                <a:cs typeface="Calibri"/>
                <a:sym typeface="Calibri"/>
              </a:rPr>
              <a:t>There are references to the term "gamify" ("gamifying") since around 1980, where it was defined as how to turn something that is not a game into a game. </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s-ES" sz="1200">
                <a:solidFill>
                  <a:schemeClr val="dk1"/>
                </a:solidFill>
                <a:latin typeface="Calibri"/>
                <a:ea typeface="Calibri"/>
                <a:cs typeface="Calibri"/>
                <a:sym typeface="Calibri"/>
              </a:rPr>
              <a:t>The first to use the term "gamification" ("gamification") and give it a definition that would allow it to be differentiated from other related practices was the developer of game interfaces for electronic devices Nick Pelling, in 2002. </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s-ES" sz="1200">
                <a:solidFill>
                  <a:schemeClr val="dk1"/>
                </a:solidFill>
                <a:latin typeface="Calibri"/>
                <a:ea typeface="Calibri"/>
                <a:cs typeface="Calibri"/>
                <a:sym typeface="Calibri"/>
              </a:rPr>
              <a:t>Later, the term ceased to be used, but it was from 2010 when it began to take on the sense that we give it now thanks to the contributions of Jane Mc Gonigall, Ben Sawyer, and Ami Jo Kim. These authors tried to define a framework within which to work in-depth on the concepts, theories, and techniques that would allow certain elements of games to be applied to non-playful environments, with the purpose of enhancing their possibilities, for example, producing a sale, increasing motivation, or facilitating learning. They have also helped to give greater diffusion to the concept and popularize it, paving the way for many companies to offer their gamification services to help others achieve certain objectives. </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s-ES" sz="1200">
                <a:solidFill>
                  <a:schemeClr val="dk1"/>
                </a:solidFill>
                <a:latin typeface="Calibri"/>
                <a:ea typeface="Calibri"/>
                <a:cs typeface="Calibri"/>
                <a:sym typeface="Calibri"/>
              </a:rPr>
              <a:t>Over time, different authors have complemented the conceptualization of the term, focusing more on certain aspects and applying it to specific contexts such as education. Currently, this emerging methodology already has a great approval and a solid presence in our classrooms.</a:t>
            </a:r>
            <a:endParaRPr sz="1200">
              <a:solidFill>
                <a:schemeClr val="dk1"/>
              </a:solidFill>
              <a:latin typeface="Calibri"/>
              <a:ea typeface="Calibri"/>
              <a:cs typeface="Calibri"/>
              <a:sym typeface="Calibri"/>
            </a:endParaRPr>
          </a:p>
        </p:txBody>
      </p:sp>
      <p:sp>
        <p:nvSpPr>
          <p:cNvPr id="208" name="Google Shape;208;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s-ES"/>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el en object" type="obj">
  <p:cSld name="OBJECT">
    <p:spTree>
      <p:nvGrpSpPr>
        <p:cNvPr id="1" name="Shape 30"/>
        <p:cNvGrpSpPr/>
        <p:nvPr/>
      </p:nvGrpSpPr>
      <p:grpSpPr>
        <a:xfrm>
          <a:off x="0" y="0"/>
          <a:ext cx="0" cy="0"/>
          <a:chOff x="0" y="0"/>
          <a:chExt cx="0" cy="0"/>
        </a:xfrm>
      </p:grpSpPr>
      <p:sp>
        <p:nvSpPr>
          <p:cNvPr id="31" name="Google Shape;31;p28"/>
          <p:cNvSpPr/>
          <p:nvPr/>
        </p:nvSpPr>
        <p:spPr>
          <a:xfrm>
            <a:off x="-1" y="0"/>
            <a:ext cx="12192001" cy="1398494"/>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ndara"/>
              <a:ea typeface="Candara"/>
              <a:cs typeface="Candara"/>
              <a:sym typeface="Candara"/>
            </a:endParaRPr>
          </a:p>
        </p:txBody>
      </p:sp>
      <p:sp>
        <p:nvSpPr>
          <p:cNvPr id="32" name="Google Shape;32;p28"/>
          <p:cNvSpPr txBox="1">
            <a:spLocks noGrp="1"/>
          </p:cNvSpPr>
          <p:nvPr>
            <p:ph type="title"/>
          </p:nvPr>
        </p:nvSpPr>
        <p:spPr>
          <a:xfrm>
            <a:off x="775447" y="433788"/>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4400"/>
              <a:buFont typeface="Candara"/>
              <a:buNone/>
              <a:defRPr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3" name="Google Shape;33;p28"/>
          <p:cNvSpPr txBox="1">
            <a:spLocks noGrp="1"/>
          </p:cNvSpPr>
          <p:nvPr>
            <p:ph type="body" idx="1"/>
          </p:nvPr>
        </p:nvSpPr>
        <p:spPr>
          <a:xfrm>
            <a:off x="775447" y="1911551"/>
            <a:ext cx="10515600" cy="3926132"/>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SzPts val="1800"/>
              <a:buChar char="●"/>
              <a:defRPr/>
            </a:lvl1pPr>
            <a:lvl2pPr marL="914400" lvl="1" indent="-342900" algn="l">
              <a:lnSpc>
                <a:spcPct val="150000"/>
              </a:lnSpc>
              <a:spcBef>
                <a:spcPts val="500"/>
              </a:spcBef>
              <a:spcAft>
                <a:spcPts val="0"/>
              </a:spcAft>
              <a:buSzPts val="1800"/>
              <a:buChar char="▸"/>
              <a:defRPr/>
            </a:lvl2pPr>
            <a:lvl3pPr marL="1371600" lvl="2" indent="-355600" algn="l">
              <a:lnSpc>
                <a:spcPct val="90000"/>
              </a:lnSpc>
              <a:spcBef>
                <a:spcPts val="500"/>
              </a:spcBef>
              <a:spcAft>
                <a:spcPts val="0"/>
              </a:spcAft>
              <a:buClr>
                <a:schemeClr val="dk2"/>
              </a:buClr>
              <a:buSzPts val="2000"/>
              <a:buChar char="•"/>
              <a:defRPr b="0" i="0">
                <a:latin typeface="Open Sans"/>
                <a:ea typeface="Open Sans"/>
                <a:cs typeface="Open Sans"/>
                <a:sym typeface="Open Sans"/>
              </a:defRPr>
            </a:lvl3pPr>
            <a:lvl4pPr marL="1828800" lvl="3" indent="-342900" algn="l">
              <a:lnSpc>
                <a:spcPct val="90000"/>
              </a:lnSpc>
              <a:spcBef>
                <a:spcPts val="500"/>
              </a:spcBef>
              <a:spcAft>
                <a:spcPts val="0"/>
              </a:spcAft>
              <a:buClr>
                <a:schemeClr val="dk2"/>
              </a:buClr>
              <a:buSzPts val="1800"/>
              <a:buChar char="•"/>
              <a:defRPr/>
            </a:lvl4pPr>
            <a:lvl5pPr marL="2286000" lvl="4" indent="-342900" algn="l">
              <a:lnSpc>
                <a:spcPct val="90000"/>
              </a:lnSpc>
              <a:spcBef>
                <a:spcPts val="500"/>
              </a:spcBef>
              <a:spcAft>
                <a:spcPts val="0"/>
              </a:spcAft>
              <a:buClr>
                <a:schemeClr val="dk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 name="Google Shape;34;p2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 name="Google Shape;35;p2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6" name="Google Shape;36;p2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ES"/>
              <a:t>‹#›</a:t>
            </a:fld>
            <a:endParaRPr/>
          </a:p>
        </p:txBody>
      </p:sp>
      <p:pic>
        <p:nvPicPr>
          <p:cNvPr id="37" name="Google Shape;37;p28" descr="Afbeelding met tekst, koningin, vectorafbeeldingen&#10;&#10;Automatisch gegenereerde beschrijving"/>
          <p:cNvPicPr preferRelativeResize="0"/>
          <p:nvPr/>
        </p:nvPicPr>
        <p:blipFill rotWithShape="1">
          <a:blip r:embed="rId2">
            <a:alphaModFix amt="64000"/>
          </a:blip>
          <a:srcRect/>
          <a:stretch/>
        </p:blipFill>
        <p:spPr>
          <a:xfrm rot="-690911">
            <a:off x="9070650" y="4339480"/>
            <a:ext cx="2786698" cy="2495550"/>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2_Alleen titel">
  <p:cSld name="2_Alleen titel">
    <p:spTree>
      <p:nvGrpSpPr>
        <p:cNvPr id="1" name="Shape 49"/>
        <p:cNvGrpSpPr/>
        <p:nvPr/>
      </p:nvGrpSpPr>
      <p:grpSpPr>
        <a:xfrm>
          <a:off x="0" y="0"/>
          <a:ext cx="0" cy="0"/>
          <a:chOff x="0" y="0"/>
          <a:chExt cx="0" cy="0"/>
        </a:xfrm>
      </p:grpSpPr>
      <p:sp>
        <p:nvSpPr>
          <p:cNvPr id="50" name="Google Shape;50;p3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1" name="Google Shape;51;p3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30"/>
          <p:cNvSpPr/>
          <p:nvPr/>
        </p:nvSpPr>
        <p:spPr>
          <a:xfrm>
            <a:off x="0" y="5818094"/>
            <a:ext cx="8341042" cy="1102659"/>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ndara"/>
              <a:ea typeface="Candara"/>
              <a:cs typeface="Candara"/>
              <a:sym typeface="Candara"/>
            </a:endParaRPr>
          </a:p>
        </p:txBody>
      </p:sp>
      <p:sp>
        <p:nvSpPr>
          <p:cNvPr id="53" name="Google Shape;53;p30"/>
          <p:cNvSpPr/>
          <p:nvPr/>
        </p:nvSpPr>
        <p:spPr>
          <a:xfrm>
            <a:off x="487785" y="1261298"/>
            <a:ext cx="7880360" cy="5659455"/>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ndara"/>
              <a:ea typeface="Candara"/>
              <a:cs typeface="Candara"/>
              <a:sym typeface="Candara"/>
            </a:endParaRPr>
          </a:p>
        </p:txBody>
      </p:sp>
      <p:sp>
        <p:nvSpPr>
          <p:cNvPr id="54" name="Google Shape;54;p30"/>
          <p:cNvSpPr txBox="1">
            <a:spLocks noGrp="1"/>
          </p:cNvSpPr>
          <p:nvPr>
            <p:ph type="title"/>
          </p:nvPr>
        </p:nvSpPr>
        <p:spPr>
          <a:xfrm>
            <a:off x="8637072" y="1270643"/>
            <a:ext cx="3286000" cy="119351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200"/>
              <a:buFont typeface="Candara"/>
              <a:buNone/>
              <a:defRPr sz="3200">
                <a:solidFill>
                  <a:schemeClr val="accent5"/>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5" name="Google Shape;55;p30"/>
          <p:cNvSpPr txBox="1">
            <a:spLocks noGrp="1"/>
          </p:cNvSpPr>
          <p:nvPr>
            <p:ph type="body" idx="1"/>
          </p:nvPr>
        </p:nvSpPr>
        <p:spPr>
          <a:xfrm>
            <a:off x="1003610" y="1639229"/>
            <a:ext cx="6902532" cy="4107302"/>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lt1"/>
              </a:buClr>
              <a:buSzPts val="2800"/>
              <a:buChar char="●"/>
              <a:defRPr>
                <a:solidFill>
                  <a:schemeClr val="lt1"/>
                </a:solidFill>
              </a:defRPr>
            </a:lvl1pPr>
            <a:lvl2pPr marL="914400" lvl="1" indent="-381000" algn="l">
              <a:lnSpc>
                <a:spcPct val="150000"/>
              </a:lnSpc>
              <a:spcBef>
                <a:spcPts val="500"/>
              </a:spcBef>
              <a:spcAft>
                <a:spcPts val="0"/>
              </a:spcAft>
              <a:buClr>
                <a:schemeClr val="lt1"/>
              </a:buClr>
              <a:buSzPts val="2400"/>
              <a:buChar char="▸"/>
              <a:defRPr>
                <a:solidFill>
                  <a:schemeClr val="lt1"/>
                </a:solidFill>
              </a:defRPr>
            </a:lvl2pPr>
            <a:lvl3pPr marL="1371600" lvl="2" indent="-355600" algn="l">
              <a:lnSpc>
                <a:spcPct val="90000"/>
              </a:lnSpc>
              <a:spcBef>
                <a:spcPts val="500"/>
              </a:spcBef>
              <a:spcAft>
                <a:spcPts val="0"/>
              </a:spcAft>
              <a:buClr>
                <a:schemeClr val="lt1"/>
              </a:buClr>
              <a:buSzPts val="2000"/>
              <a:buChar char="•"/>
              <a:defRPr b="0" i="0">
                <a:solidFill>
                  <a:schemeClr val="lt1"/>
                </a:solidFill>
                <a:latin typeface="Open Sans"/>
                <a:ea typeface="Open Sans"/>
                <a:cs typeface="Open Sans"/>
                <a:sym typeface="Open Sans"/>
              </a:defRPr>
            </a:lvl3pPr>
            <a:lvl4pPr marL="1828800" lvl="3" indent="-342900" algn="l">
              <a:lnSpc>
                <a:spcPct val="90000"/>
              </a:lnSpc>
              <a:spcBef>
                <a:spcPts val="500"/>
              </a:spcBef>
              <a:spcAft>
                <a:spcPts val="0"/>
              </a:spcAft>
              <a:buClr>
                <a:schemeClr val="dk2"/>
              </a:buClr>
              <a:buSzPts val="1800"/>
              <a:buChar char="•"/>
              <a:defRPr/>
            </a:lvl4pPr>
            <a:lvl5pPr marL="2286000" lvl="4" indent="-342900" algn="l">
              <a:lnSpc>
                <a:spcPct val="90000"/>
              </a:lnSpc>
              <a:spcBef>
                <a:spcPts val="500"/>
              </a:spcBef>
              <a:spcAft>
                <a:spcPts val="0"/>
              </a:spcAft>
              <a:buClr>
                <a:schemeClr val="dk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56" name="Google Shape;56;p30"/>
          <p:cNvPicPr preferRelativeResize="0"/>
          <p:nvPr/>
        </p:nvPicPr>
        <p:blipFill rotWithShape="1">
          <a:blip r:embed="rId2">
            <a:alphaModFix/>
          </a:blip>
          <a:srcRect/>
          <a:stretch/>
        </p:blipFill>
        <p:spPr>
          <a:xfrm rot="-4917142">
            <a:off x="6873817" y="234624"/>
            <a:ext cx="1179015" cy="1606195"/>
          </a:xfrm>
          <a:prstGeom prst="rect">
            <a:avLst/>
          </a:prstGeom>
          <a:noFill/>
          <a:ln>
            <a:noFill/>
          </a:ln>
        </p:spPr>
      </p:pic>
      <p:pic>
        <p:nvPicPr>
          <p:cNvPr id="57" name="Google Shape;57;p30" descr="Afbeelding met logo&#10;&#10;Automatisch gegenereerde beschrijving"/>
          <p:cNvPicPr preferRelativeResize="0"/>
          <p:nvPr/>
        </p:nvPicPr>
        <p:blipFill rotWithShape="1">
          <a:blip r:embed="rId3">
            <a:alphaModFix/>
          </a:blip>
          <a:srcRect/>
          <a:stretch/>
        </p:blipFill>
        <p:spPr>
          <a:xfrm rot="-3097133">
            <a:off x="10335156" y="6040380"/>
            <a:ext cx="659677" cy="681095"/>
          </a:xfrm>
          <a:prstGeom prst="rect">
            <a:avLst/>
          </a:prstGeom>
          <a:noFill/>
          <a:ln>
            <a:noFill/>
          </a:ln>
          <a:effectLst>
            <a:outerShdw blurRad="50800" dist="38100" dir="2700000" algn="tl" rotWithShape="0">
              <a:srgbClr val="000000">
                <a:alpha val="40000"/>
              </a:srgbClr>
            </a:outerShdw>
          </a:effectLst>
        </p:spPr>
      </p:pic>
      <p:pic>
        <p:nvPicPr>
          <p:cNvPr id="58" name="Google Shape;58;p30"/>
          <p:cNvPicPr preferRelativeResize="0"/>
          <p:nvPr/>
        </p:nvPicPr>
        <p:blipFill rotWithShape="1">
          <a:blip r:embed="rId4">
            <a:alphaModFix/>
          </a:blip>
          <a:srcRect/>
          <a:stretch/>
        </p:blipFill>
        <p:spPr>
          <a:xfrm rot="5238128">
            <a:off x="11023512" y="6136464"/>
            <a:ext cx="488925" cy="488925"/>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1_Alleen titel">
  <p:cSld name="1_Alleen titel">
    <p:spTree>
      <p:nvGrpSpPr>
        <p:cNvPr id="1" name="Shape 59"/>
        <p:cNvGrpSpPr/>
        <p:nvPr/>
      </p:nvGrpSpPr>
      <p:grpSpPr>
        <a:xfrm>
          <a:off x="0" y="0"/>
          <a:ext cx="0" cy="0"/>
          <a:chOff x="0" y="0"/>
          <a:chExt cx="0" cy="0"/>
        </a:xfrm>
      </p:grpSpPr>
      <p:sp>
        <p:nvSpPr>
          <p:cNvPr id="60" name="Google Shape;60;p3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1" name="Google Shape;61;p3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2" name="Google Shape;62;p3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ES"/>
              <a:t>‹#›</a:t>
            </a:fld>
            <a:endParaRPr/>
          </a:p>
        </p:txBody>
      </p:sp>
      <p:sp>
        <p:nvSpPr>
          <p:cNvPr id="63" name="Google Shape;63;p31"/>
          <p:cNvSpPr/>
          <p:nvPr/>
        </p:nvSpPr>
        <p:spPr>
          <a:xfrm>
            <a:off x="-141514" y="6320445"/>
            <a:ext cx="12333514" cy="577065"/>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ndara"/>
              <a:ea typeface="Candara"/>
              <a:cs typeface="Candara"/>
              <a:sym typeface="Candara"/>
            </a:endParaRPr>
          </a:p>
        </p:txBody>
      </p:sp>
      <p:sp>
        <p:nvSpPr>
          <p:cNvPr id="64" name="Google Shape;64;p31"/>
          <p:cNvSpPr/>
          <p:nvPr/>
        </p:nvSpPr>
        <p:spPr>
          <a:xfrm>
            <a:off x="-141514" y="0"/>
            <a:ext cx="3399064" cy="689751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ndara"/>
              <a:ea typeface="Candara"/>
              <a:cs typeface="Candara"/>
              <a:sym typeface="Candara"/>
            </a:endParaRPr>
          </a:p>
        </p:txBody>
      </p:sp>
      <p:sp>
        <p:nvSpPr>
          <p:cNvPr id="65" name="Google Shape;65;p31"/>
          <p:cNvSpPr txBox="1">
            <a:spLocks noGrp="1"/>
          </p:cNvSpPr>
          <p:nvPr>
            <p:ph type="title"/>
          </p:nvPr>
        </p:nvSpPr>
        <p:spPr>
          <a:xfrm>
            <a:off x="65190" y="136525"/>
            <a:ext cx="2985655" cy="119351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200"/>
              <a:buFont typeface="Candara"/>
              <a:buNone/>
              <a:defRPr sz="32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6" name="Google Shape;66;p31"/>
          <p:cNvSpPr txBox="1">
            <a:spLocks noGrp="1"/>
          </p:cNvSpPr>
          <p:nvPr>
            <p:ph type="body" idx="1"/>
          </p:nvPr>
        </p:nvSpPr>
        <p:spPr>
          <a:xfrm>
            <a:off x="4125686" y="1531916"/>
            <a:ext cx="7300604" cy="437282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SzPts val="1800"/>
              <a:buChar char="●"/>
              <a:defRPr/>
            </a:lvl1pPr>
            <a:lvl2pPr marL="914400" lvl="1" indent="-342900" algn="l">
              <a:lnSpc>
                <a:spcPct val="150000"/>
              </a:lnSpc>
              <a:spcBef>
                <a:spcPts val="500"/>
              </a:spcBef>
              <a:spcAft>
                <a:spcPts val="0"/>
              </a:spcAft>
              <a:buSzPts val="1800"/>
              <a:buChar char="▸"/>
              <a:defRPr/>
            </a:lvl2pPr>
            <a:lvl3pPr marL="1371600" lvl="2" indent="-355600" algn="l">
              <a:lnSpc>
                <a:spcPct val="90000"/>
              </a:lnSpc>
              <a:spcBef>
                <a:spcPts val="500"/>
              </a:spcBef>
              <a:spcAft>
                <a:spcPts val="0"/>
              </a:spcAft>
              <a:buClr>
                <a:schemeClr val="dk2"/>
              </a:buClr>
              <a:buSzPts val="2000"/>
              <a:buChar char="•"/>
              <a:defRPr b="0" i="0">
                <a:latin typeface="Open Sans"/>
                <a:ea typeface="Open Sans"/>
                <a:cs typeface="Open Sans"/>
                <a:sym typeface="Open Sans"/>
              </a:defRPr>
            </a:lvl3pPr>
            <a:lvl4pPr marL="1828800" lvl="3" indent="-342900" algn="l">
              <a:lnSpc>
                <a:spcPct val="90000"/>
              </a:lnSpc>
              <a:spcBef>
                <a:spcPts val="500"/>
              </a:spcBef>
              <a:spcAft>
                <a:spcPts val="0"/>
              </a:spcAft>
              <a:buClr>
                <a:schemeClr val="dk2"/>
              </a:buClr>
              <a:buSzPts val="1800"/>
              <a:buChar char="•"/>
              <a:defRPr/>
            </a:lvl4pPr>
            <a:lvl5pPr marL="2286000" lvl="4" indent="-342900" algn="l">
              <a:lnSpc>
                <a:spcPct val="90000"/>
              </a:lnSpc>
              <a:spcBef>
                <a:spcPts val="500"/>
              </a:spcBef>
              <a:spcAft>
                <a:spcPts val="0"/>
              </a:spcAft>
              <a:buClr>
                <a:schemeClr val="dk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67" name="Google Shape;67;p31" descr="Afbeelding met pijl&#10;&#10;Automatisch gegenereerde beschrijving"/>
          <p:cNvPicPr preferRelativeResize="0"/>
          <p:nvPr/>
        </p:nvPicPr>
        <p:blipFill rotWithShape="1">
          <a:blip r:embed="rId2">
            <a:alphaModFix/>
          </a:blip>
          <a:srcRect/>
          <a:stretch/>
        </p:blipFill>
        <p:spPr>
          <a:xfrm rot="-1167885">
            <a:off x="10215381" y="5440062"/>
            <a:ext cx="1796627" cy="1796627"/>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1_Leeg" type="blank">
  <p:cSld name="BLANK">
    <p:spTree>
      <p:nvGrpSpPr>
        <p:cNvPr id="1" name="Shape 78"/>
        <p:cNvGrpSpPr/>
        <p:nvPr/>
      </p:nvGrpSpPr>
      <p:grpSpPr>
        <a:xfrm>
          <a:off x="0" y="0"/>
          <a:ext cx="0" cy="0"/>
          <a:chOff x="0" y="0"/>
          <a:chExt cx="0" cy="0"/>
        </a:xfrm>
      </p:grpSpPr>
      <p:sp>
        <p:nvSpPr>
          <p:cNvPr id="79" name="Google Shape;79;p3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0" name="Google Shape;80;p3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1" name="Google Shape;81;p3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Alleen titel" type="titleOnly">
  <p:cSld name="TITLE_ONLY">
    <p:spTree>
      <p:nvGrpSpPr>
        <p:cNvPr id="1" name="Shape 82"/>
        <p:cNvGrpSpPr/>
        <p:nvPr/>
      </p:nvGrpSpPr>
      <p:grpSpPr>
        <a:xfrm>
          <a:off x="0" y="0"/>
          <a:ext cx="0" cy="0"/>
          <a:chOff x="0" y="0"/>
          <a:chExt cx="0" cy="0"/>
        </a:xfrm>
      </p:grpSpPr>
      <p:sp>
        <p:nvSpPr>
          <p:cNvPr id="83" name="Google Shape;83;p34"/>
          <p:cNvSpPr txBox="1">
            <a:spLocks noGrp="1"/>
          </p:cNvSpPr>
          <p:nvPr>
            <p:ph type="title"/>
          </p:nvPr>
        </p:nvSpPr>
        <p:spPr>
          <a:xfrm>
            <a:off x="838200" y="702730"/>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4" name="Google Shape;84;p3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5" name="Google Shape;85;p3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6" name="Google Shape;86;p3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E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FFFFFF"/>
            </a:gs>
            <a:gs pos="50000">
              <a:srgbClr val="EAFFFB"/>
            </a:gs>
            <a:gs pos="100000">
              <a:srgbClr val="51D8C0"/>
            </a:gs>
          </a:gsLst>
          <a:lin ang="5400000" scaled="0"/>
          <a:tileRect/>
        </a:gradFill>
        <a:effectLst/>
      </p:bgPr>
    </p:bg>
    <p:spTree>
      <p:nvGrpSpPr>
        <p:cNvPr id="1" name="Shape 9"/>
        <p:cNvGrpSpPr/>
        <p:nvPr/>
      </p:nvGrpSpPr>
      <p:grpSpPr>
        <a:xfrm>
          <a:off x="0" y="0"/>
          <a:ext cx="0" cy="0"/>
          <a:chOff x="0" y="0"/>
          <a:chExt cx="0" cy="0"/>
        </a:xfrm>
      </p:grpSpPr>
      <p:sp>
        <p:nvSpPr>
          <p:cNvPr id="10" name="Google Shape;10;p26"/>
          <p:cNvSpPr txBox="1">
            <a:spLocks noGrp="1"/>
          </p:cNvSpPr>
          <p:nvPr>
            <p:ph type="title"/>
          </p:nvPr>
        </p:nvSpPr>
        <p:spPr>
          <a:xfrm>
            <a:off x="838200" y="702730"/>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accent5"/>
              </a:buClr>
              <a:buSzPts val="4400"/>
              <a:buFont typeface="Candara"/>
              <a:buNone/>
              <a:defRPr sz="4400" b="1" i="0" u="none" strike="noStrike" cap="none">
                <a:solidFill>
                  <a:schemeClr val="accent5"/>
                </a:solidFill>
                <a:latin typeface="Candara"/>
                <a:ea typeface="Candara"/>
                <a:cs typeface="Candara"/>
                <a:sym typeface="Candara"/>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26"/>
          <p:cNvSpPr txBox="1">
            <a:spLocks noGrp="1"/>
          </p:cNvSpPr>
          <p:nvPr>
            <p:ph type="body" idx="1"/>
          </p:nvPr>
        </p:nvSpPr>
        <p:spPr>
          <a:xfrm>
            <a:off x="838200" y="2180493"/>
            <a:ext cx="10515600" cy="3926132"/>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2"/>
              </a:buClr>
              <a:buSzPts val="2800"/>
              <a:buFont typeface="Arial"/>
              <a:buChar char="●"/>
              <a:defRPr sz="2800" b="0" i="0" u="none" strike="noStrike" cap="none">
                <a:solidFill>
                  <a:schemeClr val="dk2"/>
                </a:solidFill>
                <a:latin typeface="Open Sans"/>
                <a:ea typeface="Open Sans"/>
                <a:cs typeface="Open Sans"/>
                <a:sym typeface="Open Sans"/>
              </a:defRPr>
            </a:lvl1pPr>
            <a:lvl2pPr marL="914400" marR="0" lvl="1" indent="-381000" algn="l" rtl="0">
              <a:lnSpc>
                <a:spcPct val="150000"/>
              </a:lnSpc>
              <a:spcBef>
                <a:spcPts val="500"/>
              </a:spcBef>
              <a:spcAft>
                <a:spcPts val="0"/>
              </a:spcAft>
              <a:buClr>
                <a:schemeClr val="dk2"/>
              </a:buClr>
              <a:buSzPts val="2400"/>
              <a:buFont typeface="Arial"/>
              <a:buChar char="▸"/>
              <a:defRPr sz="2400" b="0" i="0" u="none" strike="noStrike" cap="none">
                <a:solidFill>
                  <a:schemeClr val="dk2"/>
                </a:solidFill>
                <a:latin typeface="Open Sans"/>
                <a:ea typeface="Open Sans"/>
                <a:cs typeface="Open Sans"/>
                <a:sym typeface="Open Sans"/>
              </a:defRPr>
            </a:lvl2pPr>
            <a:lvl3pPr marL="1371600" marR="0" lvl="2" indent="-355600" algn="l" rtl="0">
              <a:lnSpc>
                <a:spcPct val="90000"/>
              </a:lnSpc>
              <a:spcBef>
                <a:spcPts val="500"/>
              </a:spcBef>
              <a:spcAft>
                <a:spcPts val="0"/>
              </a:spcAft>
              <a:buClr>
                <a:schemeClr val="dk2"/>
              </a:buClr>
              <a:buSzPts val="2000"/>
              <a:buFont typeface="Arial"/>
              <a:buChar char="•"/>
              <a:defRPr sz="2000" b="0" i="0" u="none" strike="noStrike" cap="none">
                <a:solidFill>
                  <a:schemeClr val="dk2"/>
                </a:solidFill>
                <a:latin typeface="Candara"/>
                <a:ea typeface="Candara"/>
                <a:cs typeface="Candara"/>
                <a:sym typeface="Candara"/>
              </a:defRPr>
            </a:lvl3pPr>
            <a:lvl4pPr marL="1828800" marR="0" lvl="3" indent="-342900"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Candara"/>
                <a:ea typeface="Candara"/>
                <a:cs typeface="Candara"/>
                <a:sym typeface="Candara"/>
              </a:defRPr>
            </a:lvl4pPr>
            <a:lvl5pPr marL="2286000" marR="0" lvl="4" indent="-342900"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Candara"/>
                <a:ea typeface="Candara"/>
                <a:cs typeface="Candara"/>
                <a:sym typeface="Candara"/>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ndara"/>
                <a:ea typeface="Candara"/>
                <a:cs typeface="Candara"/>
                <a:sym typeface="Candara"/>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ndara"/>
                <a:ea typeface="Candara"/>
                <a:cs typeface="Candara"/>
                <a:sym typeface="Candara"/>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ndara"/>
                <a:ea typeface="Candara"/>
                <a:cs typeface="Candara"/>
                <a:sym typeface="Candara"/>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ndara"/>
                <a:ea typeface="Candara"/>
                <a:cs typeface="Candara"/>
                <a:sym typeface="Candara"/>
              </a:defRPr>
            </a:lvl9pPr>
          </a:lstStyle>
          <a:p>
            <a:endParaRPr/>
          </a:p>
        </p:txBody>
      </p:sp>
      <p:sp>
        <p:nvSpPr>
          <p:cNvPr id="12" name="Google Shape;12;p2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ndara"/>
                <a:ea typeface="Candara"/>
                <a:cs typeface="Candara"/>
                <a:sym typeface="Candara"/>
              </a:defRPr>
            </a:lvl1pPr>
            <a:lvl2pPr marR="0" lvl="1" algn="l" rtl="0">
              <a:spcBef>
                <a:spcPts val="0"/>
              </a:spcBef>
              <a:spcAft>
                <a:spcPts val="0"/>
              </a:spcAft>
              <a:buSzPts val="1400"/>
              <a:buNone/>
              <a:defRPr sz="1800" b="0" i="0" u="none" strike="noStrike" cap="none">
                <a:solidFill>
                  <a:schemeClr val="dk1"/>
                </a:solidFill>
                <a:latin typeface="Candara"/>
                <a:ea typeface="Candara"/>
                <a:cs typeface="Candara"/>
                <a:sym typeface="Candara"/>
              </a:defRPr>
            </a:lvl2pPr>
            <a:lvl3pPr marR="0" lvl="2" algn="l" rtl="0">
              <a:spcBef>
                <a:spcPts val="0"/>
              </a:spcBef>
              <a:spcAft>
                <a:spcPts val="0"/>
              </a:spcAft>
              <a:buSzPts val="1400"/>
              <a:buNone/>
              <a:defRPr sz="1800" b="0" i="0" u="none" strike="noStrike" cap="none">
                <a:solidFill>
                  <a:schemeClr val="dk1"/>
                </a:solidFill>
                <a:latin typeface="Candara"/>
                <a:ea typeface="Candara"/>
                <a:cs typeface="Candara"/>
                <a:sym typeface="Candara"/>
              </a:defRPr>
            </a:lvl3pPr>
            <a:lvl4pPr marR="0" lvl="3" algn="l" rtl="0">
              <a:spcBef>
                <a:spcPts val="0"/>
              </a:spcBef>
              <a:spcAft>
                <a:spcPts val="0"/>
              </a:spcAft>
              <a:buSzPts val="1400"/>
              <a:buNone/>
              <a:defRPr sz="1800" b="0" i="0" u="none" strike="noStrike" cap="none">
                <a:solidFill>
                  <a:schemeClr val="dk1"/>
                </a:solidFill>
                <a:latin typeface="Candara"/>
                <a:ea typeface="Candara"/>
                <a:cs typeface="Candara"/>
                <a:sym typeface="Candara"/>
              </a:defRPr>
            </a:lvl4pPr>
            <a:lvl5pPr marR="0" lvl="4" algn="l" rtl="0">
              <a:spcBef>
                <a:spcPts val="0"/>
              </a:spcBef>
              <a:spcAft>
                <a:spcPts val="0"/>
              </a:spcAft>
              <a:buSzPts val="1400"/>
              <a:buNone/>
              <a:defRPr sz="1800" b="0" i="0" u="none" strike="noStrike" cap="none">
                <a:solidFill>
                  <a:schemeClr val="dk1"/>
                </a:solidFill>
                <a:latin typeface="Candara"/>
                <a:ea typeface="Candara"/>
                <a:cs typeface="Candara"/>
                <a:sym typeface="Candara"/>
              </a:defRPr>
            </a:lvl5pPr>
            <a:lvl6pPr marR="0" lvl="5" algn="l" rtl="0">
              <a:spcBef>
                <a:spcPts val="0"/>
              </a:spcBef>
              <a:spcAft>
                <a:spcPts val="0"/>
              </a:spcAft>
              <a:buSzPts val="1400"/>
              <a:buNone/>
              <a:defRPr sz="1800" b="0" i="0" u="none" strike="noStrike" cap="none">
                <a:solidFill>
                  <a:schemeClr val="dk1"/>
                </a:solidFill>
                <a:latin typeface="Candara"/>
                <a:ea typeface="Candara"/>
                <a:cs typeface="Candara"/>
                <a:sym typeface="Candara"/>
              </a:defRPr>
            </a:lvl6pPr>
            <a:lvl7pPr marR="0" lvl="6" algn="l" rtl="0">
              <a:spcBef>
                <a:spcPts val="0"/>
              </a:spcBef>
              <a:spcAft>
                <a:spcPts val="0"/>
              </a:spcAft>
              <a:buSzPts val="1400"/>
              <a:buNone/>
              <a:defRPr sz="1800" b="0" i="0" u="none" strike="noStrike" cap="none">
                <a:solidFill>
                  <a:schemeClr val="dk1"/>
                </a:solidFill>
                <a:latin typeface="Candara"/>
                <a:ea typeface="Candara"/>
                <a:cs typeface="Candara"/>
                <a:sym typeface="Candara"/>
              </a:defRPr>
            </a:lvl7pPr>
            <a:lvl8pPr marR="0" lvl="7" algn="l" rtl="0">
              <a:spcBef>
                <a:spcPts val="0"/>
              </a:spcBef>
              <a:spcAft>
                <a:spcPts val="0"/>
              </a:spcAft>
              <a:buSzPts val="1400"/>
              <a:buNone/>
              <a:defRPr sz="1800" b="0" i="0" u="none" strike="noStrike" cap="none">
                <a:solidFill>
                  <a:schemeClr val="dk1"/>
                </a:solidFill>
                <a:latin typeface="Candara"/>
                <a:ea typeface="Candara"/>
                <a:cs typeface="Candara"/>
                <a:sym typeface="Candara"/>
              </a:defRPr>
            </a:lvl8pPr>
            <a:lvl9pPr marR="0" lvl="8" algn="l" rtl="0">
              <a:spcBef>
                <a:spcPts val="0"/>
              </a:spcBef>
              <a:spcAft>
                <a:spcPts val="0"/>
              </a:spcAft>
              <a:buSzPts val="1400"/>
              <a:buNone/>
              <a:defRPr sz="1800" b="0" i="0" u="none" strike="noStrike" cap="none">
                <a:solidFill>
                  <a:schemeClr val="dk1"/>
                </a:solidFill>
                <a:latin typeface="Candara"/>
                <a:ea typeface="Candara"/>
                <a:cs typeface="Candara"/>
                <a:sym typeface="Candara"/>
              </a:defRPr>
            </a:lvl9pPr>
          </a:lstStyle>
          <a:p>
            <a:endParaRPr/>
          </a:p>
        </p:txBody>
      </p:sp>
      <p:sp>
        <p:nvSpPr>
          <p:cNvPr id="13" name="Google Shape;13;p2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ndara"/>
                <a:ea typeface="Candara"/>
                <a:cs typeface="Candara"/>
                <a:sym typeface="Candara"/>
              </a:defRPr>
            </a:lvl1pPr>
            <a:lvl2pPr marR="0" lvl="1" algn="l" rtl="0">
              <a:spcBef>
                <a:spcPts val="0"/>
              </a:spcBef>
              <a:spcAft>
                <a:spcPts val="0"/>
              </a:spcAft>
              <a:buSzPts val="1400"/>
              <a:buNone/>
              <a:defRPr sz="1800" b="0" i="0" u="none" strike="noStrike" cap="none">
                <a:solidFill>
                  <a:schemeClr val="dk1"/>
                </a:solidFill>
                <a:latin typeface="Candara"/>
                <a:ea typeface="Candara"/>
                <a:cs typeface="Candara"/>
                <a:sym typeface="Candara"/>
              </a:defRPr>
            </a:lvl2pPr>
            <a:lvl3pPr marR="0" lvl="2" algn="l" rtl="0">
              <a:spcBef>
                <a:spcPts val="0"/>
              </a:spcBef>
              <a:spcAft>
                <a:spcPts val="0"/>
              </a:spcAft>
              <a:buSzPts val="1400"/>
              <a:buNone/>
              <a:defRPr sz="1800" b="0" i="0" u="none" strike="noStrike" cap="none">
                <a:solidFill>
                  <a:schemeClr val="dk1"/>
                </a:solidFill>
                <a:latin typeface="Candara"/>
                <a:ea typeface="Candara"/>
                <a:cs typeface="Candara"/>
                <a:sym typeface="Candara"/>
              </a:defRPr>
            </a:lvl3pPr>
            <a:lvl4pPr marR="0" lvl="3" algn="l" rtl="0">
              <a:spcBef>
                <a:spcPts val="0"/>
              </a:spcBef>
              <a:spcAft>
                <a:spcPts val="0"/>
              </a:spcAft>
              <a:buSzPts val="1400"/>
              <a:buNone/>
              <a:defRPr sz="1800" b="0" i="0" u="none" strike="noStrike" cap="none">
                <a:solidFill>
                  <a:schemeClr val="dk1"/>
                </a:solidFill>
                <a:latin typeface="Candara"/>
                <a:ea typeface="Candara"/>
                <a:cs typeface="Candara"/>
                <a:sym typeface="Candara"/>
              </a:defRPr>
            </a:lvl4pPr>
            <a:lvl5pPr marR="0" lvl="4" algn="l" rtl="0">
              <a:spcBef>
                <a:spcPts val="0"/>
              </a:spcBef>
              <a:spcAft>
                <a:spcPts val="0"/>
              </a:spcAft>
              <a:buSzPts val="1400"/>
              <a:buNone/>
              <a:defRPr sz="1800" b="0" i="0" u="none" strike="noStrike" cap="none">
                <a:solidFill>
                  <a:schemeClr val="dk1"/>
                </a:solidFill>
                <a:latin typeface="Candara"/>
                <a:ea typeface="Candara"/>
                <a:cs typeface="Candara"/>
                <a:sym typeface="Candara"/>
              </a:defRPr>
            </a:lvl5pPr>
            <a:lvl6pPr marR="0" lvl="5" algn="l" rtl="0">
              <a:spcBef>
                <a:spcPts val="0"/>
              </a:spcBef>
              <a:spcAft>
                <a:spcPts val="0"/>
              </a:spcAft>
              <a:buSzPts val="1400"/>
              <a:buNone/>
              <a:defRPr sz="1800" b="0" i="0" u="none" strike="noStrike" cap="none">
                <a:solidFill>
                  <a:schemeClr val="dk1"/>
                </a:solidFill>
                <a:latin typeface="Candara"/>
                <a:ea typeface="Candara"/>
                <a:cs typeface="Candara"/>
                <a:sym typeface="Candara"/>
              </a:defRPr>
            </a:lvl6pPr>
            <a:lvl7pPr marR="0" lvl="6" algn="l" rtl="0">
              <a:spcBef>
                <a:spcPts val="0"/>
              </a:spcBef>
              <a:spcAft>
                <a:spcPts val="0"/>
              </a:spcAft>
              <a:buSzPts val="1400"/>
              <a:buNone/>
              <a:defRPr sz="1800" b="0" i="0" u="none" strike="noStrike" cap="none">
                <a:solidFill>
                  <a:schemeClr val="dk1"/>
                </a:solidFill>
                <a:latin typeface="Candara"/>
                <a:ea typeface="Candara"/>
                <a:cs typeface="Candara"/>
                <a:sym typeface="Candara"/>
              </a:defRPr>
            </a:lvl7pPr>
            <a:lvl8pPr marR="0" lvl="7" algn="l" rtl="0">
              <a:spcBef>
                <a:spcPts val="0"/>
              </a:spcBef>
              <a:spcAft>
                <a:spcPts val="0"/>
              </a:spcAft>
              <a:buSzPts val="1400"/>
              <a:buNone/>
              <a:defRPr sz="1800" b="0" i="0" u="none" strike="noStrike" cap="none">
                <a:solidFill>
                  <a:schemeClr val="dk1"/>
                </a:solidFill>
                <a:latin typeface="Candara"/>
                <a:ea typeface="Candara"/>
                <a:cs typeface="Candara"/>
                <a:sym typeface="Candara"/>
              </a:defRPr>
            </a:lvl8pPr>
            <a:lvl9pPr marR="0" lvl="8" algn="l" rtl="0">
              <a:spcBef>
                <a:spcPts val="0"/>
              </a:spcBef>
              <a:spcAft>
                <a:spcPts val="0"/>
              </a:spcAft>
              <a:buSzPts val="1400"/>
              <a:buNone/>
              <a:defRPr sz="1800" b="0" i="0" u="none" strike="noStrike" cap="none">
                <a:solidFill>
                  <a:schemeClr val="dk1"/>
                </a:solidFill>
                <a:latin typeface="Candara"/>
                <a:ea typeface="Candara"/>
                <a:cs typeface="Candara"/>
                <a:sym typeface="Candara"/>
              </a:defRPr>
            </a:lvl9pPr>
          </a:lstStyle>
          <a:p>
            <a:endParaRPr/>
          </a:p>
        </p:txBody>
      </p:sp>
      <p:sp>
        <p:nvSpPr>
          <p:cNvPr id="14" name="Google Shape;14;p2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ndara"/>
                <a:ea typeface="Candara"/>
                <a:cs typeface="Candara"/>
                <a:sym typeface="Candara"/>
              </a:defRPr>
            </a:lvl1pPr>
            <a:lvl2pPr marL="0" marR="0" lvl="1" indent="0" algn="r" rtl="0">
              <a:spcBef>
                <a:spcPts val="0"/>
              </a:spcBef>
              <a:buNone/>
              <a:defRPr sz="1200" b="0" i="0" u="none" strike="noStrike" cap="none">
                <a:solidFill>
                  <a:srgbClr val="888888"/>
                </a:solidFill>
                <a:latin typeface="Candara"/>
                <a:ea typeface="Candara"/>
                <a:cs typeface="Candara"/>
                <a:sym typeface="Candara"/>
              </a:defRPr>
            </a:lvl2pPr>
            <a:lvl3pPr marL="0" marR="0" lvl="2" indent="0" algn="r" rtl="0">
              <a:spcBef>
                <a:spcPts val="0"/>
              </a:spcBef>
              <a:buNone/>
              <a:defRPr sz="1200" b="0" i="0" u="none" strike="noStrike" cap="none">
                <a:solidFill>
                  <a:srgbClr val="888888"/>
                </a:solidFill>
                <a:latin typeface="Candara"/>
                <a:ea typeface="Candara"/>
                <a:cs typeface="Candara"/>
                <a:sym typeface="Candara"/>
              </a:defRPr>
            </a:lvl3pPr>
            <a:lvl4pPr marL="0" marR="0" lvl="3" indent="0" algn="r" rtl="0">
              <a:spcBef>
                <a:spcPts val="0"/>
              </a:spcBef>
              <a:buNone/>
              <a:defRPr sz="1200" b="0" i="0" u="none" strike="noStrike" cap="none">
                <a:solidFill>
                  <a:srgbClr val="888888"/>
                </a:solidFill>
                <a:latin typeface="Candara"/>
                <a:ea typeface="Candara"/>
                <a:cs typeface="Candara"/>
                <a:sym typeface="Candara"/>
              </a:defRPr>
            </a:lvl4pPr>
            <a:lvl5pPr marL="0" marR="0" lvl="4" indent="0" algn="r" rtl="0">
              <a:spcBef>
                <a:spcPts val="0"/>
              </a:spcBef>
              <a:buNone/>
              <a:defRPr sz="1200" b="0" i="0" u="none" strike="noStrike" cap="none">
                <a:solidFill>
                  <a:srgbClr val="888888"/>
                </a:solidFill>
                <a:latin typeface="Candara"/>
                <a:ea typeface="Candara"/>
                <a:cs typeface="Candara"/>
                <a:sym typeface="Candara"/>
              </a:defRPr>
            </a:lvl5pPr>
            <a:lvl6pPr marL="0" marR="0" lvl="5" indent="0" algn="r" rtl="0">
              <a:spcBef>
                <a:spcPts val="0"/>
              </a:spcBef>
              <a:buNone/>
              <a:defRPr sz="1200" b="0" i="0" u="none" strike="noStrike" cap="none">
                <a:solidFill>
                  <a:srgbClr val="888888"/>
                </a:solidFill>
                <a:latin typeface="Candara"/>
                <a:ea typeface="Candara"/>
                <a:cs typeface="Candara"/>
                <a:sym typeface="Candara"/>
              </a:defRPr>
            </a:lvl6pPr>
            <a:lvl7pPr marL="0" marR="0" lvl="6" indent="0" algn="r" rtl="0">
              <a:spcBef>
                <a:spcPts val="0"/>
              </a:spcBef>
              <a:buNone/>
              <a:defRPr sz="1200" b="0" i="0" u="none" strike="noStrike" cap="none">
                <a:solidFill>
                  <a:srgbClr val="888888"/>
                </a:solidFill>
                <a:latin typeface="Candara"/>
                <a:ea typeface="Candara"/>
                <a:cs typeface="Candara"/>
                <a:sym typeface="Candara"/>
              </a:defRPr>
            </a:lvl7pPr>
            <a:lvl8pPr marL="0" marR="0" lvl="7" indent="0" algn="r" rtl="0">
              <a:spcBef>
                <a:spcPts val="0"/>
              </a:spcBef>
              <a:buNone/>
              <a:defRPr sz="1200" b="0" i="0" u="none" strike="noStrike" cap="none">
                <a:solidFill>
                  <a:srgbClr val="888888"/>
                </a:solidFill>
                <a:latin typeface="Candara"/>
                <a:ea typeface="Candara"/>
                <a:cs typeface="Candara"/>
                <a:sym typeface="Candara"/>
              </a:defRPr>
            </a:lvl8pPr>
            <a:lvl9pPr marL="0" marR="0" lvl="8" indent="0" algn="r" rtl="0">
              <a:spcBef>
                <a:spcPts val="0"/>
              </a:spcBef>
              <a:buNone/>
              <a:defRPr sz="1200" b="0" i="0" u="none" strike="noStrike" cap="none">
                <a:solidFill>
                  <a:srgbClr val="888888"/>
                </a:solidFill>
                <a:latin typeface="Candara"/>
                <a:ea typeface="Candara"/>
                <a:cs typeface="Candara"/>
                <a:sym typeface="Candara"/>
              </a:defRPr>
            </a:lvl9pPr>
          </a:lstStyle>
          <a:p>
            <a:pPr marL="0" lvl="0" indent="0" algn="r" rtl="0">
              <a:spcBef>
                <a:spcPts val="0"/>
              </a:spcBef>
              <a:spcAft>
                <a:spcPts val="0"/>
              </a:spcAft>
              <a:buNone/>
            </a:pPr>
            <a:fld id="{00000000-1234-1234-1234-123412341234}" type="slidenum">
              <a:rPr lang="es-ES"/>
              <a:t>‹#›</a:t>
            </a:fld>
            <a:endParaRPr/>
          </a:p>
        </p:txBody>
      </p:sp>
      <p:pic>
        <p:nvPicPr>
          <p:cNvPr id="15" name="Google Shape;15;p26"/>
          <p:cNvPicPr preferRelativeResize="0"/>
          <p:nvPr/>
        </p:nvPicPr>
        <p:blipFill rotWithShape="1">
          <a:blip r:embed="rId7">
            <a:alphaModFix/>
          </a:blip>
          <a:srcRect/>
          <a:stretch/>
        </p:blipFill>
        <p:spPr>
          <a:xfrm>
            <a:off x="0" y="5241471"/>
            <a:ext cx="12192000" cy="1655285"/>
          </a:xfrm>
          <a:prstGeom prst="rect">
            <a:avLst/>
          </a:prstGeom>
          <a:noFill/>
          <a:ln>
            <a:noFill/>
          </a:ln>
        </p:spPr>
      </p:pic>
      <p:pic>
        <p:nvPicPr>
          <p:cNvPr id="16" name="Google Shape;16;p26"/>
          <p:cNvPicPr preferRelativeResize="0"/>
          <p:nvPr/>
        </p:nvPicPr>
        <p:blipFill rotWithShape="1">
          <a:blip r:embed="rId8">
            <a:alphaModFix/>
          </a:blip>
          <a:srcRect/>
          <a:stretch/>
        </p:blipFill>
        <p:spPr>
          <a:xfrm>
            <a:off x="-9525" y="0"/>
            <a:ext cx="12219244" cy="1400175"/>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0" r:id="rId1"/>
    <p:sldLayoutId id="2147483652" r:id="rId2"/>
    <p:sldLayoutId id="2147483653" r:id="rId3"/>
    <p:sldLayoutId id="2147483655" r:id="rId4"/>
    <p:sldLayoutId id="2147483656" r:id="rId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17.png"/><Relationship Id="rId2" Type="http://schemas.openxmlformats.org/officeDocument/2006/relationships/notesSlide" Target="../notesSlides/notesSlide1.xml"/><Relationship Id="rId1" Type="http://schemas.openxmlformats.org/officeDocument/2006/relationships/slideLayout" Target="../slideLayouts/slideLayout4.xml"/><Relationship Id="rId6" Type="http://schemas.openxmlformats.org/officeDocument/2006/relationships/image" Target="../media/image11.png"/><Relationship Id="rId11" Type="http://schemas.openxmlformats.org/officeDocument/2006/relationships/image" Target="../media/image16.png"/><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jpg"/><Relationship Id="rId9" Type="http://schemas.openxmlformats.org/officeDocument/2006/relationships/image" Target="../media/image14.jpg"/></Relationships>
</file>

<file path=ppt/slides/_rels/slide10.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0.xml"/><Relationship Id="rId1" Type="http://schemas.openxmlformats.org/officeDocument/2006/relationships/slideLayout" Target="../slideLayouts/slideLayout3.xml"/><Relationship Id="rId5" Type="http://schemas.openxmlformats.org/officeDocument/2006/relationships/image" Target="../media/image18.png"/><Relationship Id="rId4" Type="http://schemas.openxmlformats.org/officeDocument/2006/relationships/image" Target="../media/image26.png"/></Relationships>
</file>

<file path=ppt/slides/_rels/slide11.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18.png"/><Relationship Id="rId4" Type="http://schemas.openxmlformats.org/officeDocument/2006/relationships/image" Target="../media/image28.jpg"/></Relationships>
</file>

<file path=ppt/slides/_rels/slide12.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18.png"/><Relationship Id="rId4" Type="http://schemas.openxmlformats.org/officeDocument/2006/relationships/image" Target="../media/image29.png"/></Relationships>
</file>

<file path=ppt/slides/_rels/slide13.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18.png"/><Relationship Id="rId4" Type="http://schemas.openxmlformats.org/officeDocument/2006/relationships/image" Target="../media/image30.png"/></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1.jpg"/><Relationship Id="rId7" Type="http://schemas.openxmlformats.org/officeDocument/2006/relationships/image" Target="../media/image35.png"/><Relationship Id="rId2" Type="http://schemas.openxmlformats.org/officeDocument/2006/relationships/notesSlide" Target="../notesSlides/notesSlide22.xml"/><Relationship Id="rId1" Type="http://schemas.openxmlformats.org/officeDocument/2006/relationships/slideLayout" Target="../slideLayouts/slideLayout3.xml"/><Relationship Id="rId6" Type="http://schemas.openxmlformats.org/officeDocument/2006/relationships/image" Target="../media/image34.png"/><Relationship Id="rId5" Type="http://schemas.openxmlformats.org/officeDocument/2006/relationships/image" Target="../media/image33.png"/><Relationship Id="rId10" Type="http://schemas.openxmlformats.org/officeDocument/2006/relationships/image" Target="../media/image18.png"/><Relationship Id="rId4" Type="http://schemas.openxmlformats.org/officeDocument/2006/relationships/image" Target="../media/image32.png"/><Relationship Id="rId9" Type="http://schemas.openxmlformats.org/officeDocument/2006/relationships/image" Target="../media/image37.png"/></Relationships>
</file>

<file path=ppt/slides/_rels/slide2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4.xml.rels><?xml version="1.0" encoding="UTF-8" standalone="yes"?>
<Relationships xmlns="http://schemas.openxmlformats.org/package/2006/relationships"><Relationship Id="rId8" Type="http://schemas.openxmlformats.org/officeDocument/2006/relationships/image" Target="../media/image14.jpg"/><Relationship Id="rId13" Type="http://schemas.openxmlformats.org/officeDocument/2006/relationships/image" Target="../media/image40.png"/><Relationship Id="rId3" Type="http://schemas.openxmlformats.org/officeDocument/2006/relationships/image" Target="../media/image9.jpg"/><Relationship Id="rId7" Type="http://schemas.openxmlformats.org/officeDocument/2006/relationships/image" Target="../media/image13.png"/><Relationship Id="rId12" Type="http://schemas.openxmlformats.org/officeDocument/2006/relationships/image" Target="../media/image39.png"/><Relationship Id="rId2" Type="http://schemas.openxmlformats.org/officeDocument/2006/relationships/notesSlide" Target="../notesSlides/notesSlide24.xml"/><Relationship Id="rId1" Type="http://schemas.openxmlformats.org/officeDocument/2006/relationships/slideLayout" Target="../slideLayouts/slideLayout4.xml"/><Relationship Id="rId6" Type="http://schemas.openxmlformats.org/officeDocument/2006/relationships/image" Target="../media/image12.png"/><Relationship Id="rId11" Type="http://schemas.openxmlformats.org/officeDocument/2006/relationships/image" Target="../media/image17.png"/><Relationship Id="rId5" Type="http://schemas.openxmlformats.org/officeDocument/2006/relationships/image" Target="../media/image11.png"/><Relationship Id="rId15" Type="http://schemas.openxmlformats.org/officeDocument/2006/relationships/hyperlink" Target="https://creativecommons.org/licenses/by-nc/4.0/legalcode.en" TargetMode="External"/><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png"/><Relationship Id="rId14" Type="http://schemas.openxmlformats.org/officeDocument/2006/relationships/image" Target="../media/image41.png"/></Relationships>
</file>

<file path=ppt/slides/_rels/slide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5.xml"/><Relationship Id="rId1" Type="http://schemas.openxmlformats.org/officeDocument/2006/relationships/slideLayout" Target="../slideLayouts/slideLayout3.xml"/><Relationship Id="rId5" Type="http://schemas.openxmlformats.org/officeDocument/2006/relationships/image" Target="../media/image18.png"/><Relationship Id="rId4" Type="http://schemas.openxmlformats.org/officeDocument/2006/relationships/image" Target="../media/image20.png"/></Relationships>
</file>

<file path=ppt/slides/_rels/slide6.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22.jpg"/></Relationships>
</file>

<file path=ppt/slides/_rels/slide7.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8.xml"/><Relationship Id="rId1" Type="http://schemas.openxmlformats.org/officeDocument/2006/relationships/slideLayout" Target="../slideLayouts/slideLayout3.xml"/><Relationship Id="rId5" Type="http://schemas.openxmlformats.org/officeDocument/2006/relationships/image" Target="../media/image18.png"/><Relationship Id="rId4" Type="http://schemas.openxmlformats.org/officeDocument/2006/relationships/image" Target="../media/image24.png"/></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grpSp>
        <p:nvGrpSpPr>
          <p:cNvPr id="84" name="Google Shape;84;p1"/>
          <p:cNvGrpSpPr/>
          <p:nvPr/>
        </p:nvGrpSpPr>
        <p:grpSpPr>
          <a:xfrm>
            <a:off x="1096463" y="5972911"/>
            <a:ext cx="11988107" cy="2714279"/>
            <a:chOff x="0" y="-9525"/>
            <a:chExt cx="5559109" cy="1258662"/>
          </a:xfrm>
        </p:grpSpPr>
        <p:sp>
          <p:nvSpPr>
            <p:cNvPr id="85" name="Google Shape;85;p1"/>
            <p:cNvSpPr/>
            <p:nvPr/>
          </p:nvSpPr>
          <p:spPr>
            <a:xfrm>
              <a:off x="0" y="0"/>
              <a:ext cx="5559109" cy="1249137"/>
            </a:xfrm>
            <a:custGeom>
              <a:avLst/>
              <a:gdLst/>
              <a:ahLst/>
              <a:cxnLst/>
              <a:rect l="l" t="t" r="r" b="b"/>
              <a:pathLst>
                <a:path w="5559109" h="1249137" extrusionOk="0">
                  <a:moveTo>
                    <a:pt x="15499" y="0"/>
                  </a:moveTo>
                  <a:lnTo>
                    <a:pt x="5543610" y="0"/>
                  </a:lnTo>
                  <a:cubicBezTo>
                    <a:pt x="5547721" y="0"/>
                    <a:pt x="5551663" y="1633"/>
                    <a:pt x="5554569" y="4540"/>
                  </a:cubicBezTo>
                  <a:cubicBezTo>
                    <a:pt x="5557476" y="7446"/>
                    <a:pt x="5559109" y="11389"/>
                    <a:pt x="5559109" y="15499"/>
                  </a:cubicBezTo>
                  <a:lnTo>
                    <a:pt x="5559109" y="1233638"/>
                  </a:lnTo>
                  <a:cubicBezTo>
                    <a:pt x="5559109" y="1237749"/>
                    <a:pt x="5557476" y="1241691"/>
                    <a:pt x="5554569" y="1244597"/>
                  </a:cubicBezTo>
                  <a:cubicBezTo>
                    <a:pt x="5551663" y="1247504"/>
                    <a:pt x="5547721" y="1249137"/>
                    <a:pt x="5543610" y="1249137"/>
                  </a:cubicBezTo>
                  <a:lnTo>
                    <a:pt x="15499" y="1249137"/>
                  </a:lnTo>
                  <a:cubicBezTo>
                    <a:pt x="11389" y="1249137"/>
                    <a:pt x="7446" y="1247504"/>
                    <a:pt x="4540" y="1244597"/>
                  </a:cubicBezTo>
                  <a:cubicBezTo>
                    <a:pt x="1633" y="1241691"/>
                    <a:pt x="0" y="1237749"/>
                    <a:pt x="0" y="1233638"/>
                  </a:cubicBezTo>
                  <a:lnTo>
                    <a:pt x="0" y="15499"/>
                  </a:lnTo>
                  <a:cubicBezTo>
                    <a:pt x="0" y="11389"/>
                    <a:pt x="1633" y="7446"/>
                    <a:pt x="4540" y="4540"/>
                  </a:cubicBezTo>
                  <a:cubicBezTo>
                    <a:pt x="7446" y="1633"/>
                    <a:pt x="11389" y="0"/>
                    <a:pt x="15499" y="0"/>
                  </a:cubicBezTo>
                  <a:close/>
                </a:path>
              </a:pathLst>
            </a:custGeom>
            <a:solidFill>
              <a:srgbClr val="FFFFFF"/>
            </a:solidFill>
            <a:ln w="114300" cap="rnd" cmpd="sng">
              <a:solidFill>
                <a:srgbClr val="39999F"/>
              </a:solidFill>
              <a:prstDash val="solid"/>
              <a:round/>
              <a:headEnd type="none" w="sm" len="sm"/>
              <a:tailEnd type="none" w="sm" len="sm"/>
            </a:ln>
          </p:spPr>
          <p:txBody>
            <a:bodyPr spcFirstLastPara="1" wrap="square" lIns="60950" tIns="60950" rIns="60950" bIns="60950" anchor="ctr" anchorCtr="0">
              <a:noAutofit/>
            </a:bodyPr>
            <a:lstStyle/>
            <a:p>
              <a:endParaRPr sz="933"/>
            </a:p>
          </p:txBody>
        </p:sp>
        <p:sp>
          <p:nvSpPr>
            <p:cNvPr id="86" name="Google Shape;86;p1"/>
            <p:cNvSpPr txBox="1"/>
            <p:nvPr/>
          </p:nvSpPr>
          <p:spPr>
            <a:xfrm>
              <a:off x="0" y="-9525"/>
              <a:ext cx="5559109" cy="1258662"/>
            </a:xfrm>
            <a:prstGeom prst="rect">
              <a:avLst/>
            </a:prstGeom>
            <a:noFill/>
            <a:ln>
              <a:noFill/>
            </a:ln>
          </p:spPr>
          <p:txBody>
            <a:bodyPr spcFirstLastPara="1" wrap="square" lIns="20350" tIns="20350" rIns="20350" bIns="20350" anchor="ctr" anchorCtr="0">
              <a:noAutofit/>
            </a:bodyPr>
            <a:lstStyle/>
            <a:p>
              <a:pPr algn="ctr">
                <a:lnSpc>
                  <a:spcPct val="88833"/>
                </a:lnSpc>
              </a:pPr>
              <a:endParaRPr sz="1200">
                <a:solidFill>
                  <a:schemeClr val="dk1"/>
                </a:solidFill>
                <a:latin typeface="Calibri"/>
                <a:ea typeface="Calibri"/>
                <a:cs typeface="Calibri"/>
                <a:sym typeface="Calibri"/>
              </a:endParaRPr>
            </a:p>
          </p:txBody>
        </p:sp>
      </p:grpSp>
      <p:grpSp>
        <p:nvGrpSpPr>
          <p:cNvPr id="87" name="Google Shape;87;p1"/>
          <p:cNvGrpSpPr/>
          <p:nvPr/>
        </p:nvGrpSpPr>
        <p:grpSpPr>
          <a:xfrm>
            <a:off x="-698114" y="3323216"/>
            <a:ext cx="11988107" cy="2354406"/>
            <a:chOff x="0" y="-9525"/>
            <a:chExt cx="5559109" cy="1091782"/>
          </a:xfrm>
        </p:grpSpPr>
        <p:sp>
          <p:nvSpPr>
            <p:cNvPr id="88" name="Google Shape;88;p1"/>
            <p:cNvSpPr/>
            <p:nvPr/>
          </p:nvSpPr>
          <p:spPr>
            <a:xfrm>
              <a:off x="0" y="0"/>
              <a:ext cx="5559109" cy="1082257"/>
            </a:xfrm>
            <a:custGeom>
              <a:avLst/>
              <a:gdLst/>
              <a:ahLst/>
              <a:cxnLst/>
              <a:rect l="l" t="t" r="r" b="b"/>
              <a:pathLst>
                <a:path w="5559109" h="1082257" extrusionOk="0">
                  <a:moveTo>
                    <a:pt x="15499" y="0"/>
                  </a:moveTo>
                  <a:lnTo>
                    <a:pt x="5543610" y="0"/>
                  </a:lnTo>
                  <a:cubicBezTo>
                    <a:pt x="5547721" y="0"/>
                    <a:pt x="5551663" y="1633"/>
                    <a:pt x="5554569" y="4540"/>
                  </a:cubicBezTo>
                  <a:cubicBezTo>
                    <a:pt x="5557476" y="7446"/>
                    <a:pt x="5559109" y="11389"/>
                    <a:pt x="5559109" y="15499"/>
                  </a:cubicBezTo>
                  <a:lnTo>
                    <a:pt x="5559109" y="1066758"/>
                  </a:lnTo>
                  <a:cubicBezTo>
                    <a:pt x="5559109" y="1070868"/>
                    <a:pt x="5557476" y="1074811"/>
                    <a:pt x="5554569" y="1077717"/>
                  </a:cubicBezTo>
                  <a:cubicBezTo>
                    <a:pt x="5551663" y="1080624"/>
                    <a:pt x="5547721" y="1082257"/>
                    <a:pt x="5543610" y="1082257"/>
                  </a:cubicBezTo>
                  <a:lnTo>
                    <a:pt x="15499" y="1082257"/>
                  </a:lnTo>
                  <a:cubicBezTo>
                    <a:pt x="11389" y="1082257"/>
                    <a:pt x="7446" y="1080624"/>
                    <a:pt x="4540" y="1077717"/>
                  </a:cubicBezTo>
                  <a:cubicBezTo>
                    <a:pt x="1633" y="1074811"/>
                    <a:pt x="0" y="1070868"/>
                    <a:pt x="0" y="1066758"/>
                  </a:cubicBezTo>
                  <a:lnTo>
                    <a:pt x="0" y="15499"/>
                  </a:lnTo>
                  <a:cubicBezTo>
                    <a:pt x="0" y="11389"/>
                    <a:pt x="1633" y="7446"/>
                    <a:pt x="4540" y="4540"/>
                  </a:cubicBezTo>
                  <a:cubicBezTo>
                    <a:pt x="7446" y="1633"/>
                    <a:pt x="11389" y="0"/>
                    <a:pt x="15499" y="0"/>
                  </a:cubicBezTo>
                  <a:close/>
                </a:path>
              </a:pathLst>
            </a:custGeom>
            <a:solidFill>
              <a:srgbClr val="000000">
                <a:alpha val="0"/>
              </a:srgbClr>
            </a:solidFill>
            <a:ln w="114300" cap="rnd" cmpd="sng">
              <a:solidFill>
                <a:srgbClr val="39999F"/>
              </a:solidFill>
              <a:prstDash val="solid"/>
              <a:round/>
              <a:headEnd type="none" w="sm" len="sm"/>
              <a:tailEnd type="none" w="sm" len="sm"/>
            </a:ln>
          </p:spPr>
          <p:txBody>
            <a:bodyPr spcFirstLastPara="1" wrap="square" lIns="60950" tIns="60950" rIns="60950" bIns="60950" anchor="ctr" anchorCtr="0">
              <a:noAutofit/>
            </a:bodyPr>
            <a:lstStyle/>
            <a:p>
              <a:endParaRPr sz="933"/>
            </a:p>
          </p:txBody>
        </p:sp>
        <p:sp>
          <p:nvSpPr>
            <p:cNvPr id="89" name="Google Shape;89;p1"/>
            <p:cNvSpPr txBox="1"/>
            <p:nvPr/>
          </p:nvSpPr>
          <p:spPr>
            <a:xfrm>
              <a:off x="0" y="-9525"/>
              <a:ext cx="5559109" cy="1091782"/>
            </a:xfrm>
            <a:prstGeom prst="rect">
              <a:avLst/>
            </a:prstGeom>
            <a:noFill/>
            <a:ln>
              <a:noFill/>
            </a:ln>
          </p:spPr>
          <p:txBody>
            <a:bodyPr spcFirstLastPara="1" wrap="square" lIns="20350" tIns="20350" rIns="20350" bIns="20350" anchor="ctr" anchorCtr="0">
              <a:noAutofit/>
            </a:bodyPr>
            <a:lstStyle/>
            <a:p>
              <a:pPr algn="ctr">
                <a:lnSpc>
                  <a:spcPct val="88833"/>
                </a:lnSpc>
              </a:pPr>
              <a:endParaRPr sz="1200">
                <a:solidFill>
                  <a:schemeClr val="dk1"/>
                </a:solidFill>
                <a:latin typeface="Calibri"/>
                <a:ea typeface="Calibri"/>
                <a:cs typeface="Calibri"/>
                <a:sym typeface="Calibri"/>
              </a:endParaRPr>
            </a:p>
          </p:txBody>
        </p:sp>
      </p:grpSp>
      <p:grpSp>
        <p:nvGrpSpPr>
          <p:cNvPr id="90" name="Google Shape;90;p1"/>
          <p:cNvGrpSpPr/>
          <p:nvPr/>
        </p:nvGrpSpPr>
        <p:grpSpPr>
          <a:xfrm>
            <a:off x="1096462" y="-205201"/>
            <a:ext cx="12391854" cy="3231457"/>
            <a:chOff x="0" y="-9525"/>
            <a:chExt cx="5746334" cy="1498487"/>
          </a:xfrm>
        </p:grpSpPr>
        <p:sp>
          <p:nvSpPr>
            <p:cNvPr id="91" name="Google Shape;91;p1"/>
            <p:cNvSpPr/>
            <p:nvPr/>
          </p:nvSpPr>
          <p:spPr>
            <a:xfrm>
              <a:off x="0" y="0"/>
              <a:ext cx="5746334" cy="1488962"/>
            </a:xfrm>
            <a:custGeom>
              <a:avLst/>
              <a:gdLst/>
              <a:ahLst/>
              <a:cxnLst/>
              <a:rect l="l" t="t" r="r" b="b"/>
              <a:pathLst>
                <a:path w="5746334" h="1488962" extrusionOk="0">
                  <a:moveTo>
                    <a:pt x="14994" y="0"/>
                  </a:moveTo>
                  <a:lnTo>
                    <a:pt x="5731340" y="0"/>
                  </a:lnTo>
                  <a:cubicBezTo>
                    <a:pt x="5735317" y="0"/>
                    <a:pt x="5739130" y="1580"/>
                    <a:pt x="5741943" y="4392"/>
                  </a:cubicBezTo>
                  <a:cubicBezTo>
                    <a:pt x="5744754" y="7204"/>
                    <a:pt x="5746334" y="11017"/>
                    <a:pt x="5746334" y="14994"/>
                  </a:cubicBezTo>
                  <a:lnTo>
                    <a:pt x="5746334" y="1473968"/>
                  </a:lnTo>
                  <a:cubicBezTo>
                    <a:pt x="5746334" y="1477944"/>
                    <a:pt x="5744754" y="1481758"/>
                    <a:pt x="5741943" y="1484570"/>
                  </a:cubicBezTo>
                  <a:cubicBezTo>
                    <a:pt x="5739130" y="1487382"/>
                    <a:pt x="5735317" y="1488962"/>
                    <a:pt x="5731340" y="1488962"/>
                  </a:cubicBezTo>
                  <a:lnTo>
                    <a:pt x="14994" y="1488962"/>
                  </a:lnTo>
                  <a:cubicBezTo>
                    <a:pt x="11017" y="1488962"/>
                    <a:pt x="7204" y="1487382"/>
                    <a:pt x="4392" y="1484570"/>
                  </a:cubicBezTo>
                  <a:cubicBezTo>
                    <a:pt x="1580" y="1481758"/>
                    <a:pt x="0" y="1477944"/>
                    <a:pt x="0" y="1473968"/>
                  </a:cubicBezTo>
                  <a:lnTo>
                    <a:pt x="0" y="14994"/>
                  </a:lnTo>
                  <a:cubicBezTo>
                    <a:pt x="0" y="11017"/>
                    <a:pt x="1580" y="7204"/>
                    <a:pt x="4392" y="4392"/>
                  </a:cubicBezTo>
                  <a:cubicBezTo>
                    <a:pt x="7204" y="1580"/>
                    <a:pt x="11017" y="0"/>
                    <a:pt x="14994" y="0"/>
                  </a:cubicBezTo>
                  <a:close/>
                </a:path>
              </a:pathLst>
            </a:custGeom>
            <a:solidFill>
              <a:srgbClr val="000000">
                <a:alpha val="0"/>
              </a:srgbClr>
            </a:solidFill>
            <a:ln w="114300" cap="rnd" cmpd="sng">
              <a:solidFill>
                <a:srgbClr val="39999F"/>
              </a:solidFill>
              <a:prstDash val="solid"/>
              <a:round/>
              <a:headEnd type="none" w="sm" len="sm"/>
              <a:tailEnd type="none" w="sm" len="sm"/>
            </a:ln>
          </p:spPr>
          <p:txBody>
            <a:bodyPr spcFirstLastPara="1" wrap="square" lIns="60950" tIns="60950" rIns="60950" bIns="60950" anchor="ctr" anchorCtr="0">
              <a:noAutofit/>
            </a:bodyPr>
            <a:lstStyle/>
            <a:p>
              <a:endParaRPr sz="933"/>
            </a:p>
          </p:txBody>
        </p:sp>
        <p:sp>
          <p:nvSpPr>
            <p:cNvPr id="92" name="Google Shape;92;p1"/>
            <p:cNvSpPr txBox="1"/>
            <p:nvPr/>
          </p:nvSpPr>
          <p:spPr>
            <a:xfrm>
              <a:off x="0" y="-9525"/>
              <a:ext cx="5746334" cy="1498487"/>
            </a:xfrm>
            <a:prstGeom prst="rect">
              <a:avLst/>
            </a:prstGeom>
            <a:noFill/>
            <a:ln>
              <a:noFill/>
            </a:ln>
          </p:spPr>
          <p:txBody>
            <a:bodyPr spcFirstLastPara="1" wrap="square" lIns="20350" tIns="20350" rIns="20350" bIns="20350" anchor="ctr" anchorCtr="0">
              <a:noAutofit/>
            </a:bodyPr>
            <a:lstStyle/>
            <a:p>
              <a:pPr algn="ctr">
                <a:lnSpc>
                  <a:spcPct val="88833"/>
                </a:lnSpc>
              </a:pPr>
              <a:endParaRPr sz="1200">
                <a:solidFill>
                  <a:schemeClr val="dk1"/>
                </a:solidFill>
                <a:latin typeface="Calibri"/>
                <a:ea typeface="Calibri"/>
                <a:cs typeface="Calibri"/>
                <a:sym typeface="Calibri"/>
              </a:endParaRPr>
            </a:p>
          </p:txBody>
        </p:sp>
      </p:grpSp>
      <p:cxnSp>
        <p:nvCxnSpPr>
          <p:cNvPr id="93" name="Google Shape;93;p1"/>
          <p:cNvCxnSpPr/>
          <p:nvPr/>
        </p:nvCxnSpPr>
        <p:spPr>
          <a:xfrm>
            <a:off x="1208488" y="4639123"/>
            <a:ext cx="5053227" cy="0"/>
          </a:xfrm>
          <a:prstGeom prst="straightConnector1">
            <a:avLst/>
          </a:prstGeom>
          <a:noFill/>
          <a:ln w="76200" cap="rnd" cmpd="sng">
            <a:solidFill>
              <a:srgbClr val="FFFFFF"/>
            </a:solidFill>
            <a:prstDash val="solid"/>
            <a:round/>
            <a:headEnd type="none" w="sm" len="sm"/>
            <a:tailEnd type="none" w="sm" len="sm"/>
          </a:ln>
        </p:spPr>
      </p:cxnSp>
      <p:sp>
        <p:nvSpPr>
          <p:cNvPr id="94" name="Google Shape;94;p1"/>
          <p:cNvSpPr txBox="1"/>
          <p:nvPr/>
        </p:nvSpPr>
        <p:spPr>
          <a:xfrm>
            <a:off x="1208488" y="4790794"/>
            <a:ext cx="10463427" cy="157928"/>
          </a:xfrm>
          <a:prstGeom prst="rect">
            <a:avLst/>
          </a:prstGeom>
          <a:noFill/>
          <a:ln>
            <a:noFill/>
          </a:ln>
        </p:spPr>
        <p:txBody>
          <a:bodyPr spcFirstLastPara="1" wrap="square" lIns="0" tIns="0" rIns="0" bIns="0" anchor="t" anchorCtr="0">
            <a:spAutoFit/>
          </a:bodyPr>
          <a:lstStyle/>
          <a:p>
            <a:pPr algn="just">
              <a:lnSpc>
                <a:spcPct val="109989"/>
              </a:lnSpc>
            </a:pPr>
            <a:endParaRPr sz="933" dirty="0"/>
          </a:p>
        </p:txBody>
      </p:sp>
      <p:sp>
        <p:nvSpPr>
          <p:cNvPr id="95" name="Google Shape;95;p1"/>
          <p:cNvSpPr txBox="1"/>
          <p:nvPr/>
        </p:nvSpPr>
        <p:spPr>
          <a:xfrm>
            <a:off x="1208488" y="3645913"/>
            <a:ext cx="10463427" cy="965842"/>
          </a:xfrm>
          <a:prstGeom prst="rect">
            <a:avLst/>
          </a:prstGeom>
          <a:noFill/>
          <a:ln>
            <a:noFill/>
          </a:ln>
        </p:spPr>
        <p:txBody>
          <a:bodyPr spcFirstLastPara="1" wrap="square" lIns="0" tIns="0" rIns="0" bIns="0" anchor="t" anchorCtr="0">
            <a:spAutoFit/>
          </a:bodyPr>
          <a:lstStyle/>
          <a:p>
            <a:pPr algn="just">
              <a:lnSpc>
                <a:spcPct val="110002"/>
              </a:lnSpc>
            </a:pPr>
            <a:r>
              <a:rPr lang="en-US" sz="5706" dirty="0">
                <a:solidFill>
                  <a:srgbClr val="0F2D2E"/>
                </a:solidFill>
                <a:latin typeface="Century Gothic"/>
                <a:sym typeface="Century Gothic"/>
              </a:rPr>
              <a:t>WHAT </a:t>
            </a:r>
            <a:r>
              <a:rPr lang="en-US" sz="5706">
                <a:solidFill>
                  <a:srgbClr val="0F2D2E"/>
                </a:solidFill>
                <a:latin typeface="Century Gothic"/>
                <a:sym typeface="Century Gothic"/>
              </a:rPr>
              <a:t>IS GAMIFICATION</a:t>
            </a:r>
            <a:endParaRPr sz="933" dirty="0"/>
          </a:p>
        </p:txBody>
      </p:sp>
      <p:sp>
        <p:nvSpPr>
          <p:cNvPr id="96" name="Google Shape;96;p1"/>
          <p:cNvSpPr/>
          <p:nvPr/>
        </p:nvSpPr>
        <p:spPr>
          <a:xfrm>
            <a:off x="9232753" y="685800"/>
            <a:ext cx="2165497" cy="476409"/>
          </a:xfrm>
          <a:custGeom>
            <a:avLst/>
            <a:gdLst/>
            <a:ahLst/>
            <a:cxnLst/>
            <a:rect l="l" t="t" r="r" b="b"/>
            <a:pathLst>
              <a:path w="3248246" h="714614" extrusionOk="0">
                <a:moveTo>
                  <a:pt x="0" y="0"/>
                </a:moveTo>
                <a:lnTo>
                  <a:pt x="3248246" y="0"/>
                </a:lnTo>
                <a:lnTo>
                  <a:pt x="3248246" y="714614"/>
                </a:lnTo>
                <a:lnTo>
                  <a:pt x="0" y="714614"/>
                </a:lnTo>
                <a:lnTo>
                  <a:pt x="0" y="0"/>
                </a:lnTo>
                <a:close/>
              </a:path>
            </a:pathLst>
          </a:custGeom>
          <a:blipFill rotWithShape="1">
            <a:blip r:embed="rId3">
              <a:alphaModFix/>
            </a:blip>
            <a:stretch>
              <a:fillRect t="-660" b="-661"/>
            </a:stretch>
          </a:blipFill>
          <a:ln>
            <a:noFill/>
          </a:ln>
        </p:spPr>
      </p:sp>
      <p:sp>
        <p:nvSpPr>
          <p:cNvPr id="98" name="Google Shape;98;p1"/>
          <p:cNvSpPr/>
          <p:nvPr/>
        </p:nvSpPr>
        <p:spPr>
          <a:xfrm>
            <a:off x="1525486" y="6222891"/>
            <a:ext cx="1125213" cy="520099"/>
          </a:xfrm>
          <a:custGeom>
            <a:avLst/>
            <a:gdLst/>
            <a:ahLst/>
            <a:cxnLst/>
            <a:rect l="l" t="t" r="r" b="b"/>
            <a:pathLst>
              <a:path w="1687820" h="780148" extrusionOk="0">
                <a:moveTo>
                  <a:pt x="0" y="0"/>
                </a:moveTo>
                <a:lnTo>
                  <a:pt x="1687821" y="0"/>
                </a:lnTo>
                <a:lnTo>
                  <a:pt x="1687821" y="780148"/>
                </a:lnTo>
                <a:lnTo>
                  <a:pt x="0" y="780148"/>
                </a:lnTo>
                <a:lnTo>
                  <a:pt x="0" y="0"/>
                </a:lnTo>
                <a:close/>
              </a:path>
            </a:pathLst>
          </a:custGeom>
          <a:blipFill rotWithShape="1">
            <a:blip r:embed="rId4">
              <a:alphaModFix/>
            </a:blip>
            <a:stretch>
              <a:fillRect/>
            </a:stretch>
          </a:blipFill>
          <a:ln>
            <a:noFill/>
          </a:ln>
        </p:spPr>
      </p:sp>
      <p:sp>
        <p:nvSpPr>
          <p:cNvPr id="99" name="Google Shape;99;p1"/>
          <p:cNvSpPr/>
          <p:nvPr/>
        </p:nvSpPr>
        <p:spPr>
          <a:xfrm>
            <a:off x="5645946" y="6338822"/>
            <a:ext cx="1201332" cy="423469"/>
          </a:xfrm>
          <a:custGeom>
            <a:avLst/>
            <a:gdLst/>
            <a:ahLst/>
            <a:cxnLst/>
            <a:rect l="l" t="t" r="r" b="b"/>
            <a:pathLst>
              <a:path w="1801998" h="635204" extrusionOk="0">
                <a:moveTo>
                  <a:pt x="0" y="0"/>
                </a:moveTo>
                <a:lnTo>
                  <a:pt x="1801998" y="0"/>
                </a:lnTo>
                <a:lnTo>
                  <a:pt x="1801998" y="635205"/>
                </a:lnTo>
                <a:lnTo>
                  <a:pt x="0" y="635205"/>
                </a:lnTo>
                <a:lnTo>
                  <a:pt x="0" y="0"/>
                </a:lnTo>
                <a:close/>
              </a:path>
            </a:pathLst>
          </a:custGeom>
          <a:blipFill rotWithShape="1">
            <a:blip r:embed="rId5">
              <a:alphaModFix/>
            </a:blip>
            <a:stretch>
              <a:fillRect/>
            </a:stretch>
          </a:blipFill>
          <a:ln>
            <a:noFill/>
          </a:ln>
        </p:spPr>
        <p:txBody>
          <a:bodyPr spcFirstLastPara="1" wrap="square" lIns="60950" tIns="30467" rIns="60950" bIns="30467" anchor="t" anchorCtr="0">
            <a:noAutofit/>
          </a:bodyPr>
          <a:lstStyle/>
          <a:p>
            <a:endParaRPr sz="1200">
              <a:solidFill>
                <a:schemeClr val="dk1"/>
              </a:solidFill>
              <a:latin typeface="Calibri"/>
              <a:ea typeface="Calibri"/>
              <a:cs typeface="Calibri"/>
              <a:sym typeface="Calibri"/>
            </a:endParaRPr>
          </a:p>
        </p:txBody>
      </p:sp>
      <p:sp>
        <p:nvSpPr>
          <p:cNvPr id="100" name="Google Shape;100;p1"/>
          <p:cNvSpPr/>
          <p:nvPr/>
        </p:nvSpPr>
        <p:spPr>
          <a:xfrm>
            <a:off x="4490962" y="6207655"/>
            <a:ext cx="679042" cy="652125"/>
          </a:xfrm>
          <a:custGeom>
            <a:avLst/>
            <a:gdLst/>
            <a:ahLst/>
            <a:cxnLst/>
            <a:rect l="l" t="t" r="r" b="b"/>
            <a:pathLst>
              <a:path w="1018563" h="978188" extrusionOk="0">
                <a:moveTo>
                  <a:pt x="0" y="0"/>
                </a:moveTo>
                <a:lnTo>
                  <a:pt x="1018563" y="0"/>
                </a:lnTo>
                <a:lnTo>
                  <a:pt x="1018563" y="978188"/>
                </a:lnTo>
                <a:lnTo>
                  <a:pt x="0" y="978188"/>
                </a:lnTo>
                <a:lnTo>
                  <a:pt x="0" y="0"/>
                </a:lnTo>
                <a:close/>
              </a:path>
            </a:pathLst>
          </a:custGeom>
          <a:blipFill rotWithShape="1">
            <a:blip r:embed="rId6">
              <a:alphaModFix/>
            </a:blip>
            <a:stretch>
              <a:fillRect b="-26481"/>
            </a:stretch>
          </a:blipFill>
          <a:ln>
            <a:noFill/>
          </a:ln>
        </p:spPr>
      </p:sp>
      <p:sp>
        <p:nvSpPr>
          <p:cNvPr id="101" name="Google Shape;101;p1"/>
          <p:cNvSpPr/>
          <p:nvPr/>
        </p:nvSpPr>
        <p:spPr>
          <a:xfrm>
            <a:off x="11098526" y="6226694"/>
            <a:ext cx="892896" cy="531069"/>
          </a:xfrm>
          <a:custGeom>
            <a:avLst/>
            <a:gdLst/>
            <a:ahLst/>
            <a:cxnLst/>
            <a:rect l="l" t="t" r="r" b="b"/>
            <a:pathLst>
              <a:path w="1339344" h="796603" extrusionOk="0">
                <a:moveTo>
                  <a:pt x="0" y="0"/>
                </a:moveTo>
                <a:lnTo>
                  <a:pt x="1339343" y="0"/>
                </a:lnTo>
                <a:lnTo>
                  <a:pt x="1339343" y="796603"/>
                </a:lnTo>
                <a:lnTo>
                  <a:pt x="0" y="796603"/>
                </a:lnTo>
                <a:lnTo>
                  <a:pt x="0" y="0"/>
                </a:lnTo>
                <a:close/>
              </a:path>
            </a:pathLst>
          </a:custGeom>
          <a:blipFill rotWithShape="1">
            <a:blip r:embed="rId7">
              <a:alphaModFix/>
            </a:blip>
            <a:stretch>
              <a:fillRect/>
            </a:stretch>
          </a:blipFill>
          <a:ln>
            <a:noFill/>
          </a:ln>
        </p:spPr>
      </p:sp>
      <p:sp>
        <p:nvSpPr>
          <p:cNvPr id="102" name="Google Shape;102;p1"/>
          <p:cNvSpPr/>
          <p:nvPr/>
        </p:nvSpPr>
        <p:spPr>
          <a:xfrm>
            <a:off x="10057856" y="6203862"/>
            <a:ext cx="760353" cy="558158"/>
          </a:xfrm>
          <a:custGeom>
            <a:avLst/>
            <a:gdLst/>
            <a:ahLst/>
            <a:cxnLst/>
            <a:rect l="l" t="t" r="r" b="b"/>
            <a:pathLst>
              <a:path w="1140529" h="837237" extrusionOk="0">
                <a:moveTo>
                  <a:pt x="0" y="0"/>
                </a:moveTo>
                <a:lnTo>
                  <a:pt x="1140528" y="0"/>
                </a:lnTo>
                <a:lnTo>
                  <a:pt x="1140528" y="837237"/>
                </a:lnTo>
                <a:lnTo>
                  <a:pt x="0" y="837237"/>
                </a:lnTo>
                <a:lnTo>
                  <a:pt x="0" y="0"/>
                </a:lnTo>
                <a:close/>
              </a:path>
            </a:pathLst>
          </a:custGeom>
          <a:blipFill rotWithShape="1">
            <a:blip r:embed="rId8">
              <a:alphaModFix/>
            </a:blip>
            <a:stretch>
              <a:fillRect/>
            </a:stretch>
          </a:blipFill>
          <a:ln>
            <a:noFill/>
          </a:ln>
        </p:spPr>
      </p:sp>
      <p:sp>
        <p:nvSpPr>
          <p:cNvPr id="103" name="Google Shape;103;p1"/>
          <p:cNvSpPr/>
          <p:nvPr/>
        </p:nvSpPr>
        <p:spPr>
          <a:xfrm>
            <a:off x="2830149" y="6297279"/>
            <a:ext cx="1225817" cy="447471"/>
          </a:xfrm>
          <a:custGeom>
            <a:avLst/>
            <a:gdLst/>
            <a:ahLst/>
            <a:cxnLst/>
            <a:rect l="l" t="t" r="r" b="b"/>
            <a:pathLst>
              <a:path w="1838725" h="671206" extrusionOk="0">
                <a:moveTo>
                  <a:pt x="0" y="0"/>
                </a:moveTo>
                <a:lnTo>
                  <a:pt x="1838726" y="0"/>
                </a:lnTo>
                <a:lnTo>
                  <a:pt x="1838726" y="671206"/>
                </a:lnTo>
                <a:lnTo>
                  <a:pt x="0" y="671206"/>
                </a:lnTo>
                <a:lnTo>
                  <a:pt x="0" y="0"/>
                </a:lnTo>
                <a:close/>
              </a:path>
            </a:pathLst>
          </a:custGeom>
          <a:blipFill rotWithShape="1">
            <a:blip r:embed="rId9">
              <a:alphaModFix/>
            </a:blip>
            <a:stretch>
              <a:fillRect/>
            </a:stretch>
          </a:blipFill>
          <a:ln>
            <a:noFill/>
          </a:ln>
        </p:spPr>
      </p:sp>
      <p:sp>
        <p:nvSpPr>
          <p:cNvPr id="104" name="Google Shape;104;p1"/>
          <p:cNvSpPr/>
          <p:nvPr/>
        </p:nvSpPr>
        <p:spPr>
          <a:xfrm>
            <a:off x="8640952" y="6132338"/>
            <a:ext cx="1011622" cy="719778"/>
          </a:xfrm>
          <a:custGeom>
            <a:avLst/>
            <a:gdLst/>
            <a:ahLst/>
            <a:cxnLst/>
            <a:rect l="l" t="t" r="r" b="b"/>
            <a:pathLst>
              <a:path w="1517433" h="1079667" extrusionOk="0">
                <a:moveTo>
                  <a:pt x="0" y="0"/>
                </a:moveTo>
                <a:lnTo>
                  <a:pt x="1517433" y="0"/>
                </a:lnTo>
                <a:lnTo>
                  <a:pt x="1517433" y="1079667"/>
                </a:lnTo>
                <a:lnTo>
                  <a:pt x="0" y="1079667"/>
                </a:lnTo>
                <a:lnTo>
                  <a:pt x="0" y="0"/>
                </a:lnTo>
                <a:close/>
              </a:path>
            </a:pathLst>
          </a:custGeom>
          <a:blipFill rotWithShape="1">
            <a:blip r:embed="rId10">
              <a:alphaModFix/>
            </a:blip>
            <a:stretch>
              <a:fillRect t="-20270" b="-20271"/>
            </a:stretch>
          </a:blipFill>
          <a:ln>
            <a:noFill/>
          </a:ln>
        </p:spPr>
      </p:sp>
      <p:sp>
        <p:nvSpPr>
          <p:cNvPr id="105" name="Google Shape;105;p1"/>
          <p:cNvSpPr/>
          <p:nvPr/>
        </p:nvSpPr>
        <p:spPr>
          <a:xfrm>
            <a:off x="7436365" y="6259206"/>
            <a:ext cx="1049235" cy="582700"/>
          </a:xfrm>
          <a:custGeom>
            <a:avLst/>
            <a:gdLst/>
            <a:ahLst/>
            <a:cxnLst/>
            <a:rect l="l" t="t" r="r" b="b"/>
            <a:pathLst>
              <a:path w="1573852" h="874050" extrusionOk="0">
                <a:moveTo>
                  <a:pt x="0" y="0"/>
                </a:moveTo>
                <a:lnTo>
                  <a:pt x="1573852" y="0"/>
                </a:lnTo>
                <a:lnTo>
                  <a:pt x="1573852" y="874050"/>
                </a:lnTo>
                <a:lnTo>
                  <a:pt x="0" y="874050"/>
                </a:lnTo>
                <a:lnTo>
                  <a:pt x="0" y="0"/>
                </a:lnTo>
                <a:close/>
              </a:path>
            </a:pathLst>
          </a:custGeom>
          <a:blipFill rotWithShape="1">
            <a:blip r:embed="rId11">
              <a:alphaModFix/>
            </a:blip>
            <a:stretch>
              <a:fillRect/>
            </a:stretch>
          </a:blipFill>
          <a:ln>
            <a:noFill/>
          </a:ln>
        </p:spPr>
      </p:sp>
      <p:pic>
        <p:nvPicPr>
          <p:cNvPr id="106" name="Google Shape;106;p1"/>
          <p:cNvPicPr preferRelativeResize="0"/>
          <p:nvPr/>
        </p:nvPicPr>
        <p:blipFill rotWithShape="1">
          <a:blip r:embed="rId12">
            <a:alphaModFix/>
          </a:blip>
          <a:srcRect/>
          <a:stretch/>
        </p:blipFill>
        <p:spPr>
          <a:xfrm>
            <a:off x="1152001" y="91899"/>
            <a:ext cx="3176023" cy="3176023"/>
          </a:xfrm>
          <a:prstGeom prst="rect">
            <a:avLst/>
          </a:prstGeom>
          <a:noFill/>
          <a:ln>
            <a:noFill/>
          </a:ln>
        </p:spPr>
      </p:pic>
    </p:spTree>
    <p:extLst>
      <p:ext uri="{BB962C8B-B14F-4D97-AF65-F5344CB8AC3E}">
        <p14:creationId xmlns:p14="http://schemas.microsoft.com/office/powerpoint/2010/main" val="37927828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11"/>
          <p:cNvSpPr txBox="1">
            <a:spLocks noGrp="1"/>
          </p:cNvSpPr>
          <p:nvPr>
            <p:ph type="title"/>
          </p:nvPr>
        </p:nvSpPr>
        <p:spPr>
          <a:xfrm>
            <a:off x="76479" y="283282"/>
            <a:ext cx="2985655" cy="1193511"/>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3200"/>
              <a:buFont typeface="Candara"/>
              <a:buNone/>
            </a:pPr>
            <a:r>
              <a:rPr lang="es-ES"/>
              <a:t>Lesson 1: What is Gamification?</a:t>
            </a:r>
            <a:endParaRPr/>
          </a:p>
        </p:txBody>
      </p:sp>
      <p:sp>
        <p:nvSpPr>
          <p:cNvPr id="238" name="Google Shape;238;p11"/>
          <p:cNvSpPr txBox="1">
            <a:spLocks noGrp="1"/>
          </p:cNvSpPr>
          <p:nvPr>
            <p:ph type="body" idx="1"/>
          </p:nvPr>
        </p:nvSpPr>
        <p:spPr>
          <a:xfrm>
            <a:off x="4125686" y="1531916"/>
            <a:ext cx="7300604" cy="4372828"/>
          </a:xfrm>
          <a:prstGeom prst="rect">
            <a:avLst/>
          </a:prstGeom>
          <a:noFill/>
          <a:ln>
            <a:noFill/>
          </a:ln>
        </p:spPr>
        <p:txBody>
          <a:bodyPr spcFirstLastPara="1" wrap="square" lIns="91425" tIns="45700" rIns="91425" bIns="45700" anchor="t" anchorCtr="0">
            <a:normAutofit/>
          </a:bodyPr>
          <a:lstStyle/>
          <a:p>
            <a:pPr marL="455613" lvl="0" indent="-439738" algn="l" rtl="0">
              <a:lnSpc>
                <a:spcPct val="90000"/>
              </a:lnSpc>
              <a:spcBef>
                <a:spcPts val="0"/>
              </a:spcBef>
              <a:spcAft>
                <a:spcPts val="0"/>
              </a:spcAft>
              <a:buSzPts val="2800"/>
              <a:buChar char="●"/>
            </a:pPr>
            <a:r>
              <a:rPr lang="es-ES"/>
              <a:t>1.3. Psychological foundations</a:t>
            </a:r>
            <a:endParaRPr/>
          </a:p>
          <a:p>
            <a:pPr marL="455613" lvl="0" indent="-261937" algn="l" rtl="0">
              <a:lnSpc>
                <a:spcPct val="90000"/>
              </a:lnSpc>
              <a:spcBef>
                <a:spcPts val="1000"/>
              </a:spcBef>
              <a:spcAft>
                <a:spcPts val="0"/>
              </a:spcAft>
              <a:buSzPts val="2800"/>
              <a:buNone/>
            </a:pPr>
            <a:endParaRPr/>
          </a:p>
          <a:p>
            <a:pPr marL="846138" lvl="1" indent="-439738" algn="l" rtl="0">
              <a:lnSpc>
                <a:spcPct val="150000"/>
              </a:lnSpc>
              <a:spcBef>
                <a:spcPts val="500"/>
              </a:spcBef>
              <a:spcAft>
                <a:spcPts val="0"/>
              </a:spcAft>
              <a:buSzPts val="2400"/>
              <a:buChar char="▸"/>
            </a:pPr>
            <a:r>
              <a:rPr lang="es-ES"/>
              <a:t>Psychological theories related to gamification:</a:t>
            </a:r>
            <a:endParaRPr sz="1050"/>
          </a:p>
          <a:p>
            <a:pPr marL="1122363" lvl="2" indent="-227012" algn="l" rtl="0">
              <a:lnSpc>
                <a:spcPct val="90000"/>
              </a:lnSpc>
              <a:spcBef>
                <a:spcPts val="500"/>
              </a:spcBef>
              <a:spcAft>
                <a:spcPts val="0"/>
              </a:spcAft>
              <a:buClr>
                <a:srgbClr val="5975CE"/>
              </a:buClr>
              <a:buSzPts val="2000"/>
              <a:buChar char="•"/>
            </a:pPr>
            <a:r>
              <a:rPr lang="es-ES" b="1">
                <a:solidFill>
                  <a:srgbClr val="5975CE"/>
                </a:solidFill>
              </a:rPr>
              <a:t>Motivation Theory</a:t>
            </a:r>
            <a:endParaRPr/>
          </a:p>
          <a:p>
            <a:pPr marL="1122363" lvl="2" indent="-227012" algn="l" rtl="0">
              <a:lnSpc>
                <a:spcPct val="90000"/>
              </a:lnSpc>
              <a:spcBef>
                <a:spcPts val="500"/>
              </a:spcBef>
              <a:spcAft>
                <a:spcPts val="0"/>
              </a:spcAft>
              <a:buClr>
                <a:srgbClr val="98B57D"/>
              </a:buClr>
              <a:buSzPts val="2000"/>
              <a:buChar char="•"/>
            </a:pPr>
            <a:r>
              <a:rPr lang="es-ES" b="1">
                <a:solidFill>
                  <a:srgbClr val="98B57D"/>
                </a:solidFill>
              </a:rPr>
              <a:t>SDT Self-Determination Theory</a:t>
            </a:r>
            <a:endParaRPr/>
          </a:p>
          <a:p>
            <a:pPr marL="1122363" lvl="2" indent="-227012" algn="l" rtl="0">
              <a:lnSpc>
                <a:spcPct val="90000"/>
              </a:lnSpc>
              <a:spcBef>
                <a:spcPts val="500"/>
              </a:spcBef>
              <a:spcAft>
                <a:spcPts val="0"/>
              </a:spcAft>
              <a:buClr>
                <a:srgbClr val="C00000"/>
              </a:buClr>
              <a:buSzPts val="2000"/>
              <a:buChar char="•"/>
            </a:pPr>
            <a:r>
              <a:rPr lang="es-ES" b="1">
                <a:solidFill>
                  <a:srgbClr val="C00000"/>
                </a:solidFill>
              </a:rPr>
              <a:t>Flow Theory</a:t>
            </a:r>
            <a:endParaRPr/>
          </a:p>
          <a:p>
            <a:pPr marL="1122363" lvl="2" indent="-227012" algn="l" rtl="0">
              <a:lnSpc>
                <a:spcPct val="90000"/>
              </a:lnSpc>
              <a:spcBef>
                <a:spcPts val="500"/>
              </a:spcBef>
              <a:spcAft>
                <a:spcPts val="0"/>
              </a:spcAft>
              <a:buClr>
                <a:schemeClr val="accent6"/>
              </a:buClr>
              <a:buSzPts val="2000"/>
              <a:buChar char="•"/>
            </a:pPr>
            <a:r>
              <a:rPr lang="es-ES" b="1">
                <a:solidFill>
                  <a:schemeClr val="accent6"/>
                </a:solidFill>
              </a:rPr>
              <a:t>Fogg Theory</a:t>
            </a:r>
            <a:endParaRPr/>
          </a:p>
        </p:txBody>
      </p:sp>
      <p:pic>
        <p:nvPicPr>
          <p:cNvPr id="239" name="Google Shape;239;p11"/>
          <p:cNvPicPr preferRelativeResize="0"/>
          <p:nvPr/>
        </p:nvPicPr>
        <p:blipFill rotWithShape="1">
          <a:blip r:embed="rId3">
            <a:alphaModFix/>
          </a:blip>
          <a:srcRect/>
          <a:stretch/>
        </p:blipFill>
        <p:spPr>
          <a:xfrm>
            <a:off x="-86209" y="2763231"/>
            <a:ext cx="3311030" cy="2207353"/>
          </a:xfrm>
          <a:prstGeom prst="rect">
            <a:avLst/>
          </a:prstGeom>
          <a:noFill/>
          <a:ln>
            <a:noFill/>
          </a:ln>
        </p:spPr>
      </p:pic>
      <p:pic>
        <p:nvPicPr>
          <p:cNvPr id="240" name="Google Shape;240;p11" descr="Cerebro en cabeza"/>
          <p:cNvPicPr preferRelativeResize="0"/>
          <p:nvPr/>
        </p:nvPicPr>
        <p:blipFill rotWithShape="1">
          <a:blip r:embed="rId4">
            <a:alphaModFix/>
          </a:blip>
          <a:srcRect/>
          <a:stretch/>
        </p:blipFill>
        <p:spPr>
          <a:xfrm>
            <a:off x="6888480" y="4416764"/>
            <a:ext cx="2103120" cy="2103120"/>
          </a:xfrm>
          <a:prstGeom prst="rect">
            <a:avLst/>
          </a:prstGeom>
          <a:noFill/>
          <a:ln>
            <a:noFill/>
          </a:ln>
          <a:effectLst>
            <a:outerShdw blurRad="190500" dist="228600" dir="2700000" algn="ctr">
              <a:srgbClr val="000000">
                <a:alpha val="29803"/>
              </a:srgbClr>
            </a:outerShdw>
          </a:effectLst>
        </p:spPr>
      </p:pic>
      <p:pic>
        <p:nvPicPr>
          <p:cNvPr id="6" name="Google Shape;142;p3">
            <a:extLst>
              <a:ext uri="{FF2B5EF4-FFF2-40B4-BE49-F238E27FC236}">
                <a16:creationId xmlns:a16="http://schemas.microsoft.com/office/drawing/2014/main" id="{896D810D-D70B-6A4B-A00C-545AFC23FD3D}"/>
              </a:ext>
            </a:extLst>
          </p:cNvPr>
          <p:cNvPicPr preferRelativeResize="0"/>
          <p:nvPr/>
        </p:nvPicPr>
        <p:blipFill rotWithShape="1">
          <a:blip r:embed="rId5">
            <a:alphaModFix/>
          </a:blip>
          <a:srcRect/>
          <a:stretch/>
        </p:blipFill>
        <p:spPr>
          <a:xfrm>
            <a:off x="10794019" y="-205299"/>
            <a:ext cx="1877667" cy="2170671"/>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45"/>
        <p:cNvGrpSpPr/>
        <p:nvPr/>
      </p:nvGrpSpPr>
      <p:grpSpPr>
        <a:xfrm>
          <a:off x="0" y="0"/>
          <a:ext cx="0" cy="0"/>
          <a:chOff x="0" y="0"/>
          <a:chExt cx="0" cy="0"/>
        </a:xfrm>
      </p:grpSpPr>
      <p:sp>
        <p:nvSpPr>
          <p:cNvPr id="246" name="Google Shape;246;p12"/>
          <p:cNvSpPr txBox="1">
            <a:spLocks noGrp="1"/>
          </p:cNvSpPr>
          <p:nvPr>
            <p:ph type="title"/>
          </p:nvPr>
        </p:nvSpPr>
        <p:spPr>
          <a:xfrm>
            <a:off x="775447" y="433788"/>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4400"/>
              <a:buFont typeface="Candara"/>
              <a:buNone/>
            </a:pPr>
            <a:r>
              <a:rPr lang="es-ES"/>
              <a:t>Lesson 1: What is Gamification?</a:t>
            </a:r>
            <a:endParaRPr/>
          </a:p>
        </p:txBody>
      </p:sp>
      <p:sp>
        <p:nvSpPr>
          <p:cNvPr id="247" name="Google Shape;247;p12"/>
          <p:cNvSpPr txBox="1">
            <a:spLocks noGrp="1"/>
          </p:cNvSpPr>
          <p:nvPr>
            <p:ph type="body" idx="1"/>
          </p:nvPr>
        </p:nvSpPr>
        <p:spPr>
          <a:xfrm>
            <a:off x="775447" y="1911551"/>
            <a:ext cx="10515600" cy="1177089"/>
          </a:xfrm>
          <a:prstGeom prst="rect">
            <a:avLst/>
          </a:prstGeom>
          <a:noFill/>
          <a:ln>
            <a:noFill/>
          </a:ln>
        </p:spPr>
        <p:txBody>
          <a:bodyPr spcFirstLastPara="1" wrap="square" lIns="91425" tIns="45700" rIns="91425" bIns="45700" anchor="t" anchorCtr="0">
            <a:normAutofit/>
          </a:bodyPr>
          <a:lstStyle/>
          <a:p>
            <a:pPr marL="455613" lvl="0" indent="-439738" algn="l" rtl="0">
              <a:lnSpc>
                <a:spcPct val="90000"/>
              </a:lnSpc>
              <a:spcBef>
                <a:spcPts val="0"/>
              </a:spcBef>
              <a:spcAft>
                <a:spcPts val="0"/>
              </a:spcAft>
              <a:buSzPts val="2800"/>
              <a:buChar char="●"/>
            </a:pPr>
            <a:r>
              <a:rPr lang="es-ES"/>
              <a:t>1.3. Psychological foundations</a:t>
            </a:r>
            <a:endParaRPr/>
          </a:p>
          <a:p>
            <a:pPr marL="846138" lvl="1" indent="-439738" algn="l" rtl="0">
              <a:lnSpc>
                <a:spcPct val="150000"/>
              </a:lnSpc>
              <a:spcBef>
                <a:spcPts val="500"/>
              </a:spcBef>
              <a:spcAft>
                <a:spcPts val="0"/>
              </a:spcAft>
              <a:buSzPts val="2400"/>
              <a:buChar char="▸"/>
            </a:pPr>
            <a:r>
              <a:rPr lang="es-ES"/>
              <a:t>Motivation Theory</a:t>
            </a:r>
            <a:endParaRPr/>
          </a:p>
        </p:txBody>
      </p:sp>
      <p:grpSp>
        <p:nvGrpSpPr>
          <p:cNvPr id="250" name="Google Shape;250;p12"/>
          <p:cNvGrpSpPr/>
          <p:nvPr/>
        </p:nvGrpSpPr>
        <p:grpSpPr>
          <a:xfrm>
            <a:off x="1600421" y="3442999"/>
            <a:ext cx="6779934" cy="2493650"/>
            <a:chOff x="0" y="202159"/>
            <a:chExt cx="6779934" cy="2493650"/>
          </a:xfrm>
        </p:grpSpPr>
        <p:sp>
          <p:nvSpPr>
            <p:cNvPr id="251" name="Google Shape;251;p12"/>
            <p:cNvSpPr/>
            <p:nvPr/>
          </p:nvSpPr>
          <p:spPr>
            <a:xfrm>
              <a:off x="0" y="202159"/>
              <a:ext cx="2257902" cy="1524136"/>
            </a:xfrm>
            <a:prstGeom prst="rect">
              <a:avLst/>
            </a:prstGeom>
            <a:blipFill rotWithShape="1">
              <a:blip r:embed="rId3">
                <a:alphaModFix/>
              </a:blip>
              <a:stretch>
                <a:fillRect l="-999" r="-999"/>
              </a:stretch>
            </a:bli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 name="Google Shape;252;p12"/>
            <p:cNvSpPr/>
            <p:nvPr/>
          </p:nvSpPr>
          <p:spPr>
            <a:xfrm>
              <a:off x="1666803" y="1702979"/>
              <a:ext cx="1406359" cy="868683"/>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 name="Google Shape;253;p12"/>
            <p:cNvSpPr txBox="1"/>
            <p:nvPr/>
          </p:nvSpPr>
          <p:spPr>
            <a:xfrm>
              <a:off x="1666803" y="1702979"/>
              <a:ext cx="1406359" cy="868683"/>
            </a:xfrm>
            <a:prstGeom prst="rect">
              <a:avLst/>
            </a:prstGeom>
            <a:noFill/>
            <a:ln>
              <a:noFill/>
            </a:ln>
          </p:spPr>
          <p:txBody>
            <a:bodyPr spcFirstLastPara="1" wrap="square" lIns="76200" tIns="76200" rIns="76200" bIns="76200" anchor="ctr" anchorCtr="0">
              <a:noAutofit/>
            </a:bodyPr>
            <a:lstStyle/>
            <a:p>
              <a:pPr marL="0" marR="0" lvl="0" indent="0" algn="ctr" rtl="0">
                <a:lnSpc>
                  <a:spcPct val="90000"/>
                </a:lnSpc>
                <a:spcBef>
                  <a:spcPts val="0"/>
                </a:spcBef>
                <a:spcAft>
                  <a:spcPts val="0"/>
                </a:spcAft>
                <a:buClr>
                  <a:schemeClr val="dk1"/>
                </a:buClr>
                <a:buSzPts val="2000"/>
                <a:buFont typeface="Candara"/>
                <a:buNone/>
              </a:pPr>
              <a:r>
                <a:rPr lang="es-ES" sz="2000" b="1">
                  <a:solidFill>
                    <a:schemeClr val="dk1"/>
                  </a:solidFill>
                  <a:latin typeface="Candara"/>
                  <a:ea typeface="Candara"/>
                  <a:cs typeface="Candara"/>
                  <a:sym typeface="Candara"/>
                </a:rPr>
                <a:t>Extrinsic Motivation</a:t>
              </a:r>
              <a:endParaRPr sz="2000" b="1">
                <a:solidFill>
                  <a:schemeClr val="dk1"/>
                </a:solidFill>
                <a:latin typeface="Candara"/>
                <a:ea typeface="Candara"/>
                <a:cs typeface="Candara"/>
                <a:sym typeface="Candara"/>
              </a:endParaRPr>
            </a:p>
          </p:txBody>
        </p:sp>
        <p:sp>
          <p:nvSpPr>
            <p:cNvPr id="254" name="Google Shape;254;p12"/>
            <p:cNvSpPr/>
            <p:nvPr/>
          </p:nvSpPr>
          <p:spPr>
            <a:xfrm>
              <a:off x="1542720" y="1579003"/>
              <a:ext cx="337752" cy="337840"/>
            </a:xfrm>
            <a:prstGeom prst="halfFrame">
              <a:avLst>
                <a:gd name="adj1" fmla="val 25770"/>
                <a:gd name="adj2" fmla="val 25770"/>
              </a:avLst>
            </a:prstGeom>
            <a:gradFill>
              <a:gsLst>
                <a:gs pos="0">
                  <a:srgbClr val="4D5687"/>
                </a:gs>
                <a:gs pos="50000">
                  <a:srgbClr val="1F347B"/>
                </a:gs>
                <a:gs pos="100000">
                  <a:srgbClr val="172B6F"/>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 name="Google Shape;255;p12"/>
            <p:cNvSpPr/>
            <p:nvPr/>
          </p:nvSpPr>
          <p:spPr>
            <a:xfrm rot="5400000">
              <a:off x="2869231" y="1579046"/>
              <a:ext cx="337840" cy="337752"/>
            </a:xfrm>
            <a:prstGeom prst="halfFrame">
              <a:avLst>
                <a:gd name="adj1" fmla="val 25770"/>
                <a:gd name="adj2" fmla="val 25770"/>
              </a:avLst>
            </a:prstGeom>
            <a:gradFill>
              <a:gsLst>
                <a:gs pos="0">
                  <a:srgbClr val="4D5687"/>
                </a:gs>
                <a:gs pos="50000">
                  <a:srgbClr val="1F347B"/>
                </a:gs>
                <a:gs pos="100000">
                  <a:srgbClr val="172B6F"/>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 name="Google Shape;256;p12"/>
            <p:cNvSpPr/>
            <p:nvPr/>
          </p:nvSpPr>
          <p:spPr>
            <a:xfrm rot="-5400000">
              <a:off x="1542676" y="2358012"/>
              <a:ext cx="337840" cy="337752"/>
            </a:xfrm>
            <a:prstGeom prst="halfFrame">
              <a:avLst>
                <a:gd name="adj1" fmla="val 25770"/>
                <a:gd name="adj2" fmla="val 25770"/>
              </a:avLst>
            </a:prstGeom>
            <a:gradFill>
              <a:gsLst>
                <a:gs pos="0">
                  <a:srgbClr val="4D5687"/>
                </a:gs>
                <a:gs pos="50000">
                  <a:srgbClr val="1F347B"/>
                </a:gs>
                <a:gs pos="100000">
                  <a:srgbClr val="172B6F"/>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 name="Google Shape;257;p12"/>
            <p:cNvSpPr/>
            <p:nvPr/>
          </p:nvSpPr>
          <p:spPr>
            <a:xfrm rot="10800000">
              <a:off x="2869275" y="2357969"/>
              <a:ext cx="337752" cy="337840"/>
            </a:xfrm>
            <a:prstGeom prst="halfFrame">
              <a:avLst>
                <a:gd name="adj1" fmla="val 25770"/>
                <a:gd name="adj2" fmla="val 25770"/>
              </a:avLst>
            </a:prstGeom>
            <a:gradFill>
              <a:gsLst>
                <a:gs pos="0">
                  <a:srgbClr val="4D5687"/>
                </a:gs>
                <a:gs pos="50000">
                  <a:srgbClr val="1F347B"/>
                </a:gs>
                <a:gs pos="100000">
                  <a:srgbClr val="172B6F"/>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 name="Google Shape;258;p12"/>
            <p:cNvSpPr/>
            <p:nvPr/>
          </p:nvSpPr>
          <p:spPr>
            <a:xfrm>
              <a:off x="3538951" y="202160"/>
              <a:ext cx="2285320" cy="1517062"/>
            </a:xfrm>
            <a:prstGeom prst="rect">
              <a:avLst/>
            </a:prstGeom>
            <a:blipFill rotWithShape="1">
              <a:blip r:embed="rId4">
                <a:alphaModFix/>
              </a:blip>
              <a:stretch>
                <a:fillRect l="-999" r="-999"/>
              </a:stretch>
            </a:bli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 name="Google Shape;259;p12"/>
            <p:cNvSpPr/>
            <p:nvPr/>
          </p:nvSpPr>
          <p:spPr>
            <a:xfrm>
              <a:off x="5239709" y="1701211"/>
              <a:ext cx="1406359" cy="868683"/>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 name="Google Shape;260;p12"/>
            <p:cNvSpPr txBox="1"/>
            <p:nvPr/>
          </p:nvSpPr>
          <p:spPr>
            <a:xfrm>
              <a:off x="5239709" y="1701211"/>
              <a:ext cx="1406359" cy="868683"/>
            </a:xfrm>
            <a:prstGeom prst="rect">
              <a:avLst/>
            </a:prstGeom>
            <a:noFill/>
            <a:ln>
              <a:noFill/>
            </a:ln>
          </p:spPr>
          <p:txBody>
            <a:bodyPr spcFirstLastPara="1" wrap="square" lIns="76200" tIns="76200" rIns="76200" bIns="76200" anchor="ctr" anchorCtr="0">
              <a:noAutofit/>
            </a:bodyPr>
            <a:lstStyle/>
            <a:p>
              <a:pPr marL="0" marR="0" lvl="0" indent="0" algn="ctr" rtl="0">
                <a:lnSpc>
                  <a:spcPct val="90000"/>
                </a:lnSpc>
                <a:spcBef>
                  <a:spcPts val="0"/>
                </a:spcBef>
                <a:spcAft>
                  <a:spcPts val="0"/>
                </a:spcAft>
                <a:buClr>
                  <a:schemeClr val="dk1"/>
                </a:buClr>
                <a:buSzPts val="2000"/>
                <a:buFont typeface="Candara"/>
                <a:buNone/>
              </a:pPr>
              <a:r>
                <a:rPr lang="es-ES" sz="2000" b="1">
                  <a:solidFill>
                    <a:schemeClr val="dk1"/>
                  </a:solidFill>
                  <a:latin typeface="Candara"/>
                  <a:ea typeface="Candara"/>
                  <a:cs typeface="Candara"/>
                  <a:sym typeface="Candara"/>
                </a:rPr>
                <a:t>Intrinsic Motivation</a:t>
              </a:r>
              <a:endParaRPr sz="2000" b="1">
                <a:solidFill>
                  <a:schemeClr val="dk1"/>
                </a:solidFill>
                <a:latin typeface="Candara"/>
                <a:ea typeface="Candara"/>
                <a:cs typeface="Candara"/>
                <a:sym typeface="Candara"/>
              </a:endParaRPr>
            </a:p>
          </p:txBody>
        </p:sp>
        <p:sp>
          <p:nvSpPr>
            <p:cNvPr id="261" name="Google Shape;261;p12"/>
            <p:cNvSpPr/>
            <p:nvPr/>
          </p:nvSpPr>
          <p:spPr>
            <a:xfrm>
              <a:off x="5115626" y="1577234"/>
              <a:ext cx="337752" cy="337840"/>
            </a:xfrm>
            <a:prstGeom prst="halfFrame">
              <a:avLst>
                <a:gd name="adj1" fmla="val 25770"/>
                <a:gd name="adj2" fmla="val 25770"/>
              </a:avLst>
            </a:prstGeom>
            <a:gradFill>
              <a:gsLst>
                <a:gs pos="0">
                  <a:srgbClr val="4D5687"/>
                </a:gs>
                <a:gs pos="50000">
                  <a:srgbClr val="1F347B"/>
                </a:gs>
                <a:gs pos="100000">
                  <a:srgbClr val="172B6F"/>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 name="Google Shape;262;p12"/>
            <p:cNvSpPr/>
            <p:nvPr/>
          </p:nvSpPr>
          <p:spPr>
            <a:xfrm rot="5400000">
              <a:off x="6442138" y="1577278"/>
              <a:ext cx="337840" cy="337752"/>
            </a:xfrm>
            <a:prstGeom prst="halfFrame">
              <a:avLst>
                <a:gd name="adj1" fmla="val 25770"/>
                <a:gd name="adj2" fmla="val 25770"/>
              </a:avLst>
            </a:prstGeom>
            <a:gradFill>
              <a:gsLst>
                <a:gs pos="0">
                  <a:srgbClr val="4D5687"/>
                </a:gs>
                <a:gs pos="50000">
                  <a:srgbClr val="1F347B"/>
                </a:gs>
                <a:gs pos="100000">
                  <a:srgbClr val="172B6F"/>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 name="Google Shape;263;p12"/>
            <p:cNvSpPr/>
            <p:nvPr/>
          </p:nvSpPr>
          <p:spPr>
            <a:xfrm rot="-5400000">
              <a:off x="5115583" y="2356244"/>
              <a:ext cx="337840" cy="337752"/>
            </a:xfrm>
            <a:prstGeom prst="halfFrame">
              <a:avLst>
                <a:gd name="adj1" fmla="val 25770"/>
                <a:gd name="adj2" fmla="val 25770"/>
              </a:avLst>
            </a:prstGeom>
            <a:gradFill>
              <a:gsLst>
                <a:gs pos="0">
                  <a:srgbClr val="4D5687"/>
                </a:gs>
                <a:gs pos="50000">
                  <a:srgbClr val="1F347B"/>
                </a:gs>
                <a:gs pos="100000">
                  <a:srgbClr val="172B6F"/>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 name="Google Shape;264;p12"/>
            <p:cNvSpPr/>
            <p:nvPr/>
          </p:nvSpPr>
          <p:spPr>
            <a:xfrm rot="10800000">
              <a:off x="6442181" y="2356200"/>
              <a:ext cx="337752" cy="337840"/>
            </a:xfrm>
            <a:prstGeom prst="halfFrame">
              <a:avLst>
                <a:gd name="adj1" fmla="val 25770"/>
                <a:gd name="adj2" fmla="val 25770"/>
              </a:avLst>
            </a:prstGeom>
            <a:gradFill>
              <a:gsLst>
                <a:gs pos="0">
                  <a:srgbClr val="4D5687"/>
                </a:gs>
                <a:gs pos="50000">
                  <a:srgbClr val="1F347B"/>
                </a:gs>
                <a:gs pos="100000">
                  <a:srgbClr val="172B6F"/>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21" name="Google Shape;142;p3">
            <a:extLst>
              <a:ext uri="{FF2B5EF4-FFF2-40B4-BE49-F238E27FC236}">
                <a16:creationId xmlns:a16="http://schemas.microsoft.com/office/drawing/2014/main" id="{E153AA13-746B-8449-A0EE-F2143620E1A7}"/>
              </a:ext>
            </a:extLst>
          </p:cNvPr>
          <p:cNvPicPr preferRelativeResize="0"/>
          <p:nvPr/>
        </p:nvPicPr>
        <p:blipFill rotWithShape="1">
          <a:blip r:embed="rId5">
            <a:alphaModFix/>
          </a:blip>
          <a:srcRect/>
          <a:stretch/>
        </p:blipFill>
        <p:spPr>
          <a:xfrm>
            <a:off x="10794019" y="-205299"/>
            <a:ext cx="1877667" cy="2170671"/>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grpSp>
        <p:nvGrpSpPr>
          <p:cNvPr id="270" name="Google Shape;270;p13"/>
          <p:cNvGrpSpPr/>
          <p:nvPr/>
        </p:nvGrpSpPr>
        <p:grpSpPr>
          <a:xfrm>
            <a:off x="4460090" y="2469615"/>
            <a:ext cx="7620150" cy="4266465"/>
            <a:chOff x="4460090" y="2469615"/>
            <a:chExt cx="7620150" cy="4266465"/>
          </a:xfrm>
        </p:grpSpPr>
        <p:sp>
          <p:nvSpPr>
            <p:cNvPr id="271" name="Google Shape;271;p13"/>
            <p:cNvSpPr/>
            <p:nvPr/>
          </p:nvSpPr>
          <p:spPr>
            <a:xfrm>
              <a:off x="4514176" y="2687260"/>
              <a:ext cx="7566064" cy="3942080"/>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ndara"/>
                <a:ea typeface="Candara"/>
                <a:cs typeface="Candara"/>
                <a:sym typeface="Candara"/>
              </a:endParaRPr>
            </a:p>
          </p:txBody>
        </p:sp>
        <p:sp>
          <p:nvSpPr>
            <p:cNvPr id="272" name="Google Shape;272;p13"/>
            <p:cNvSpPr/>
            <p:nvPr/>
          </p:nvSpPr>
          <p:spPr>
            <a:xfrm>
              <a:off x="4460090" y="2469615"/>
              <a:ext cx="7274709" cy="4266465"/>
            </a:xfrm>
            <a:prstGeom prst="frame">
              <a:avLst>
                <a:gd name="adj1" fmla="val 6473"/>
              </a:avLst>
            </a:prstGeom>
            <a:solidFill>
              <a:srgbClr val="309EB6"/>
            </a:solidFill>
            <a:ln w="12700" cap="flat" cmpd="sng">
              <a:solidFill>
                <a:srgbClr val="9EAFB2"/>
              </a:solidFill>
              <a:prstDash val="solid"/>
              <a:miter lim="800000"/>
              <a:headEnd type="none" w="sm" len="sm"/>
              <a:tailEnd type="none" w="sm" len="sm"/>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Candara"/>
                <a:ea typeface="Candara"/>
                <a:cs typeface="Candara"/>
                <a:sym typeface="Candara"/>
              </a:endParaRPr>
            </a:p>
          </p:txBody>
        </p:sp>
        <p:sp>
          <p:nvSpPr>
            <p:cNvPr id="273" name="Google Shape;273;p13"/>
            <p:cNvSpPr/>
            <p:nvPr/>
          </p:nvSpPr>
          <p:spPr>
            <a:xfrm>
              <a:off x="7980604" y="6498584"/>
              <a:ext cx="198196" cy="184988"/>
            </a:xfrm>
            <a:prstGeom prst="ellipse">
              <a:avLst/>
            </a:prstGeom>
            <a:solidFill>
              <a:schemeClr val="accent3"/>
            </a:solidFill>
            <a:ln w="12700" cap="flat" cmpd="sng">
              <a:solidFill>
                <a:srgbClr val="BAB9BA"/>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ndara"/>
                <a:ea typeface="Candara"/>
                <a:cs typeface="Candara"/>
                <a:sym typeface="Candara"/>
              </a:endParaRPr>
            </a:p>
          </p:txBody>
        </p:sp>
        <p:sp>
          <p:nvSpPr>
            <p:cNvPr id="274" name="Google Shape;274;p13"/>
            <p:cNvSpPr/>
            <p:nvPr/>
          </p:nvSpPr>
          <p:spPr>
            <a:xfrm>
              <a:off x="7139902" y="2553404"/>
              <a:ext cx="1879600" cy="106740"/>
            </a:xfrm>
            <a:prstGeom prst="rect">
              <a:avLst/>
            </a:prstGeom>
            <a:solidFill>
              <a:schemeClr val="accent3"/>
            </a:solidFill>
            <a:ln w="12700" cap="flat" cmpd="sng">
              <a:solidFill>
                <a:srgbClr val="BAB9BA"/>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ndara"/>
                <a:ea typeface="Candara"/>
                <a:cs typeface="Candara"/>
                <a:sym typeface="Candara"/>
              </a:endParaRPr>
            </a:p>
          </p:txBody>
        </p:sp>
      </p:grpSp>
      <p:sp>
        <p:nvSpPr>
          <p:cNvPr id="275" name="Google Shape;275;p13"/>
          <p:cNvSpPr txBox="1">
            <a:spLocks noGrp="1"/>
          </p:cNvSpPr>
          <p:nvPr>
            <p:ph type="title"/>
          </p:nvPr>
        </p:nvSpPr>
        <p:spPr>
          <a:xfrm>
            <a:off x="775447" y="433788"/>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4400"/>
              <a:buFont typeface="Candara"/>
              <a:buNone/>
            </a:pPr>
            <a:r>
              <a:rPr lang="es-ES"/>
              <a:t>Lesson 1: What is Gamification?</a:t>
            </a:r>
            <a:endParaRPr/>
          </a:p>
        </p:txBody>
      </p:sp>
      <p:sp>
        <p:nvSpPr>
          <p:cNvPr id="276" name="Google Shape;276;p13"/>
          <p:cNvSpPr txBox="1">
            <a:spLocks noGrp="1"/>
          </p:cNvSpPr>
          <p:nvPr>
            <p:ph type="body" idx="1"/>
          </p:nvPr>
        </p:nvSpPr>
        <p:spPr>
          <a:xfrm>
            <a:off x="457201" y="1710861"/>
            <a:ext cx="10515600" cy="1177089"/>
          </a:xfrm>
          <a:prstGeom prst="rect">
            <a:avLst/>
          </a:prstGeom>
          <a:noFill/>
          <a:ln>
            <a:noFill/>
          </a:ln>
        </p:spPr>
        <p:txBody>
          <a:bodyPr spcFirstLastPara="1" wrap="square" lIns="91425" tIns="45700" rIns="91425" bIns="45700" anchor="t" anchorCtr="0">
            <a:normAutofit/>
          </a:bodyPr>
          <a:lstStyle/>
          <a:p>
            <a:pPr marL="455613" lvl="0" indent="-439738" algn="l" rtl="0">
              <a:lnSpc>
                <a:spcPct val="90000"/>
              </a:lnSpc>
              <a:spcBef>
                <a:spcPts val="0"/>
              </a:spcBef>
              <a:spcAft>
                <a:spcPts val="0"/>
              </a:spcAft>
              <a:buSzPts val="2800"/>
              <a:buChar char="●"/>
            </a:pPr>
            <a:r>
              <a:rPr lang="es-ES"/>
              <a:t>1.3. Psychological foundations</a:t>
            </a:r>
            <a:endParaRPr/>
          </a:p>
          <a:p>
            <a:pPr marL="846138" lvl="1" indent="-439738" algn="l" rtl="0">
              <a:lnSpc>
                <a:spcPct val="150000"/>
              </a:lnSpc>
              <a:spcBef>
                <a:spcPts val="500"/>
              </a:spcBef>
              <a:spcAft>
                <a:spcPts val="0"/>
              </a:spcAft>
              <a:buSzPts val="2400"/>
              <a:buChar char="▸"/>
            </a:pPr>
            <a:r>
              <a:rPr lang="es-ES"/>
              <a:t>Motivation Theory</a:t>
            </a:r>
            <a:endParaRPr/>
          </a:p>
        </p:txBody>
      </p:sp>
      <p:grpSp>
        <p:nvGrpSpPr>
          <p:cNvPr id="277" name="Google Shape;277;p13"/>
          <p:cNvGrpSpPr/>
          <p:nvPr/>
        </p:nvGrpSpPr>
        <p:grpSpPr>
          <a:xfrm>
            <a:off x="457201" y="3363570"/>
            <a:ext cx="3281678" cy="2519525"/>
            <a:chOff x="0" y="0"/>
            <a:chExt cx="3281678" cy="2519525"/>
          </a:xfrm>
        </p:grpSpPr>
        <p:sp>
          <p:nvSpPr>
            <p:cNvPr id="278" name="Google Shape;278;p13"/>
            <p:cNvSpPr/>
            <p:nvPr/>
          </p:nvSpPr>
          <p:spPr>
            <a:xfrm>
              <a:off x="0" y="0"/>
              <a:ext cx="2310512" cy="1559649"/>
            </a:xfrm>
            <a:prstGeom prst="rect">
              <a:avLst/>
            </a:prstGeom>
            <a:blipFill rotWithShape="1">
              <a:blip r:embed="rId3">
                <a:alphaModFix/>
              </a:blip>
              <a:stretch>
                <a:fillRect l="-999" r="-999"/>
              </a:stretch>
            </a:bli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 name="Google Shape;279;p13"/>
            <p:cNvSpPr/>
            <p:nvPr/>
          </p:nvSpPr>
          <p:spPr>
            <a:xfrm>
              <a:off x="1705566" y="1503563"/>
              <a:ext cx="1439127" cy="888923"/>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 name="Google Shape;280;p13"/>
            <p:cNvSpPr txBox="1"/>
            <p:nvPr/>
          </p:nvSpPr>
          <p:spPr>
            <a:xfrm>
              <a:off x="1705566" y="1503563"/>
              <a:ext cx="1439127" cy="888923"/>
            </a:xfrm>
            <a:prstGeom prst="rect">
              <a:avLst/>
            </a:prstGeom>
            <a:noFill/>
            <a:ln>
              <a:noFill/>
            </a:ln>
          </p:spPr>
          <p:txBody>
            <a:bodyPr spcFirstLastPara="1" wrap="square" lIns="80000" tIns="80000" rIns="80000" bIns="80000" anchor="ctr" anchorCtr="0">
              <a:noAutofit/>
            </a:bodyPr>
            <a:lstStyle/>
            <a:p>
              <a:pPr marL="0" marR="0" lvl="0" indent="0" algn="ctr" rtl="0">
                <a:lnSpc>
                  <a:spcPct val="90000"/>
                </a:lnSpc>
                <a:spcBef>
                  <a:spcPts val="0"/>
                </a:spcBef>
                <a:spcAft>
                  <a:spcPts val="0"/>
                </a:spcAft>
                <a:buClr>
                  <a:schemeClr val="dk1"/>
                </a:buClr>
                <a:buSzPts val="2100"/>
                <a:buFont typeface="Candara"/>
                <a:buNone/>
              </a:pPr>
              <a:r>
                <a:rPr lang="es-ES" sz="2100" b="1">
                  <a:solidFill>
                    <a:schemeClr val="dk1"/>
                  </a:solidFill>
                  <a:latin typeface="Candara"/>
                  <a:ea typeface="Candara"/>
                  <a:cs typeface="Candara"/>
                  <a:sym typeface="Candara"/>
                </a:rPr>
                <a:t>Extrinsic Motivation</a:t>
              </a:r>
              <a:endParaRPr sz="2100" b="1">
                <a:solidFill>
                  <a:schemeClr val="dk1"/>
                </a:solidFill>
                <a:latin typeface="Candara"/>
                <a:ea typeface="Candara"/>
                <a:cs typeface="Candara"/>
                <a:sym typeface="Candara"/>
              </a:endParaRPr>
            </a:p>
          </p:txBody>
        </p:sp>
        <p:sp>
          <p:nvSpPr>
            <p:cNvPr id="281" name="Google Shape;281;p13"/>
            <p:cNvSpPr/>
            <p:nvPr/>
          </p:nvSpPr>
          <p:spPr>
            <a:xfrm>
              <a:off x="1578592" y="1376698"/>
              <a:ext cx="345622" cy="345711"/>
            </a:xfrm>
            <a:prstGeom prst="halfFrame">
              <a:avLst>
                <a:gd name="adj1" fmla="val 25770"/>
                <a:gd name="adj2" fmla="val 25770"/>
              </a:avLst>
            </a:prstGeom>
            <a:gradFill>
              <a:gsLst>
                <a:gs pos="0">
                  <a:srgbClr val="4D5687"/>
                </a:gs>
                <a:gs pos="50000">
                  <a:srgbClr val="1F347B"/>
                </a:gs>
                <a:gs pos="100000">
                  <a:srgbClr val="172B6F"/>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 name="Google Shape;282;p13"/>
            <p:cNvSpPr/>
            <p:nvPr/>
          </p:nvSpPr>
          <p:spPr>
            <a:xfrm rot="5400000">
              <a:off x="2936011" y="1376742"/>
              <a:ext cx="345711" cy="345622"/>
            </a:xfrm>
            <a:prstGeom prst="halfFrame">
              <a:avLst>
                <a:gd name="adj1" fmla="val 25770"/>
                <a:gd name="adj2" fmla="val 25770"/>
              </a:avLst>
            </a:prstGeom>
            <a:gradFill>
              <a:gsLst>
                <a:gs pos="0">
                  <a:srgbClr val="4D5687"/>
                </a:gs>
                <a:gs pos="50000">
                  <a:srgbClr val="1F347B"/>
                </a:gs>
                <a:gs pos="100000">
                  <a:srgbClr val="172B6F"/>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 name="Google Shape;283;p13"/>
            <p:cNvSpPr/>
            <p:nvPr/>
          </p:nvSpPr>
          <p:spPr>
            <a:xfrm rot="-5400000">
              <a:off x="1578547" y="2173858"/>
              <a:ext cx="345711" cy="345622"/>
            </a:xfrm>
            <a:prstGeom prst="halfFrame">
              <a:avLst>
                <a:gd name="adj1" fmla="val 25770"/>
                <a:gd name="adj2" fmla="val 25770"/>
              </a:avLst>
            </a:prstGeom>
            <a:gradFill>
              <a:gsLst>
                <a:gs pos="0">
                  <a:srgbClr val="4D5687"/>
                </a:gs>
                <a:gs pos="50000">
                  <a:srgbClr val="1F347B"/>
                </a:gs>
                <a:gs pos="100000">
                  <a:srgbClr val="172B6F"/>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 name="Google Shape;284;p13"/>
            <p:cNvSpPr/>
            <p:nvPr/>
          </p:nvSpPr>
          <p:spPr>
            <a:xfrm rot="10800000">
              <a:off x="2936056" y="2173813"/>
              <a:ext cx="345622" cy="345711"/>
            </a:xfrm>
            <a:prstGeom prst="halfFrame">
              <a:avLst>
                <a:gd name="adj1" fmla="val 25770"/>
                <a:gd name="adj2" fmla="val 25770"/>
              </a:avLst>
            </a:prstGeom>
            <a:gradFill>
              <a:gsLst>
                <a:gs pos="0">
                  <a:srgbClr val="4D5687"/>
                </a:gs>
                <a:gs pos="50000">
                  <a:srgbClr val="1F347B"/>
                </a:gs>
                <a:gs pos="100000">
                  <a:srgbClr val="172B6F"/>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85" name="Google Shape;285;p13"/>
          <p:cNvSpPr/>
          <p:nvPr/>
        </p:nvSpPr>
        <p:spPr>
          <a:xfrm>
            <a:off x="5003762" y="2911985"/>
            <a:ext cx="6350076" cy="34163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1800">
                <a:solidFill>
                  <a:schemeClr val="dk1"/>
                </a:solidFill>
                <a:latin typeface="Candara"/>
                <a:ea typeface="Candara"/>
                <a:cs typeface="Candara"/>
                <a:sym typeface="Candara"/>
              </a:rPr>
              <a:t>It drives the subject to act in a certain way to achieve and external reward.</a:t>
            </a:r>
            <a:endParaRPr sz="1800" b="1">
              <a:solidFill>
                <a:srgbClr val="5975CE"/>
              </a:solidFill>
              <a:latin typeface="Candara"/>
              <a:ea typeface="Candara"/>
              <a:cs typeface="Candara"/>
              <a:sym typeface="Candara"/>
            </a:endParaRPr>
          </a:p>
          <a:p>
            <a:pPr marL="0" marR="0" lvl="0" indent="0" algn="l" rtl="0">
              <a:spcBef>
                <a:spcPts val="0"/>
              </a:spcBef>
              <a:spcAft>
                <a:spcPts val="0"/>
              </a:spcAft>
              <a:buNone/>
            </a:pPr>
            <a:endParaRPr sz="1800">
              <a:solidFill>
                <a:schemeClr val="dk1"/>
              </a:solidFill>
              <a:latin typeface="Candara"/>
              <a:ea typeface="Candara"/>
              <a:cs typeface="Candara"/>
              <a:sym typeface="Candara"/>
            </a:endParaRPr>
          </a:p>
          <a:p>
            <a:pPr marL="0" marR="0" lvl="0" indent="0" algn="l" rtl="0">
              <a:spcBef>
                <a:spcPts val="0"/>
              </a:spcBef>
              <a:spcAft>
                <a:spcPts val="0"/>
              </a:spcAft>
              <a:buNone/>
            </a:pPr>
            <a:r>
              <a:rPr lang="es-ES" sz="1800">
                <a:solidFill>
                  <a:schemeClr val="dk1"/>
                </a:solidFill>
                <a:latin typeface="Candara"/>
                <a:ea typeface="Candara"/>
                <a:cs typeface="Candara"/>
                <a:sym typeface="Candara"/>
              </a:rPr>
              <a:t>The main theory that supports this type of motivation is behaviorism.</a:t>
            </a:r>
            <a:endParaRPr sz="1800" b="1">
              <a:solidFill>
                <a:srgbClr val="5975CE"/>
              </a:solidFill>
              <a:latin typeface="Candara"/>
              <a:ea typeface="Candara"/>
              <a:cs typeface="Candara"/>
              <a:sym typeface="Candara"/>
            </a:endParaRPr>
          </a:p>
          <a:p>
            <a:pPr marL="0" marR="0" lvl="0" indent="0" algn="l" rtl="0">
              <a:spcBef>
                <a:spcPts val="0"/>
              </a:spcBef>
              <a:spcAft>
                <a:spcPts val="0"/>
              </a:spcAft>
              <a:buNone/>
            </a:pPr>
            <a:endParaRPr sz="1800">
              <a:solidFill>
                <a:srgbClr val="87A82F"/>
              </a:solidFill>
              <a:latin typeface="Candara"/>
              <a:ea typeface="Candara"/>
              <a:cs typeface="Candara"/>
              <a:sym typeface="Candara"/>
            </a:endParaRPr>
          </a:p>
          <a:p>
            <a:pPr marL="0" marR="0" lvl="0" indent="0" algn="l" rtl="0">
              <a:spcBef>
                <a:spcPts val="0"/>
              </a:spcBef>
              <a:spcAft>
                <a:spcPts val="0"/>
              </a:spcAft>
              <a:buNone/>
            </a:pPr>
            <a:r>
              <a:rPr lang="es-ES" sz="1800">
                <a:solidFill>
                  <a:schemeClr val="dk1"/>
                </a:solidFill>
                <a:latin typeface="Candara"/>
                <a:ea typeface="Candara"/>
                <a:cs typeface="Candara"/>
                <a:sym typeface="Candara"/>
              </a:rPr>
              <a:t>The most common reward systems used in Gamification are:: </a:t>
            </a:r>
            <a:endParaRPr/>
          </a:p>
          <a:p>
            <a:pPr marL="1200150" marR="0" lvl="2" indent="-285750" algn="l" rtl="0">
              <a:spcBef>
                <a:spcPts val="0"/>
              </a:spcBef>
              <a:spcAft>
                <a:spcPts val="0"/>
              </a:spcAft>
              <a:buClr>
                <a:schemeClr val="dk1"/>
              </a:buClr>
              <a:buSzPts val="1800"/>
              <a:buFont typeface="Arial"/>
              <a:buChar char="•"/>
            </a:pPr>
            <a:r>
              <a:rPr lang="es-ES" sz="1800" b="0" i="0" u="none" strike="noStrike" cap="none">
                <a:solidFill>
                  <a:schemeClr val="dk1"/>
                </a:solidFill>
                <a:latin typeface="Candara"/>
                <a:ea typeface="Candara"/>
                <a:cs typeface="Candara"/>
                <a:sym typeface="Candara"/>
              </a:rPr>
              <a:t>Progress Recognition</a:t>
            </a:r>
            <a:endParaRPr/>
          </a:p>
          <a:p>
            <a:pPr marL="1200150" marR="0" lvl="2" indent="-285750" algn="l" rtl="0">
              <a:spcBef>
                <a:spcPts val="0"/>
              </a:spcBef>
              <a:spcAft>
                <a:spcPts val="0"/>
              </a:spcAft>
              <a:buClr>
                <a:schemeClr val="dk1"/>
              </a:buClr>
              <a:buSzPts val="1800"/>
              <a:buFont typeface="Arial"/>
              <a:buChar char="•"/>
            </a:pPr>
            <a:r>
              <a:rPr lang="es-ES" sz="1800" b="0" i="0" u="none" strike="noStrike" cap="none">
                <a:solidFill>
                  <a:schemeClr val="dk1"/>
                </a:solidFill>
                <a:latin typeface="Candara"/>
                <a:ea typeface="Candara"/>
                <a:cs typeface="Candara"/>
                <a:sym typeface="Candara"/>
              </a:rPr>
              <a:t>Access to different challenges or resources</a:t>
            </a:r>
            <a:endParaRPr/>
          </a:p>
          <a:p>
            <a:pPr marL="1200150" marR="0" lvl="2" indent="-285750" algn="l" rtl="0">
              <a:spcBef>
                <a:spcPts val="0"/>
              </a:spcBef>
              <a:spcAft>
                <a:spcPts val="0"/>
              </a:spcAft>
              <a:buClr>
                <a:schemeClr val="dk1"/>
              </a:buClr>
              <a:buSzPts val="1800"/>
              <a:buFont typeface="Arial"/>
              <a:buChar char="•"/>
            </a:pPr>
            <a:r>
              <a:rPr lang="es-ES" sz="1800" b="0" i="0" u="none" strike="noStrike" cap="none">
                <a:solidFill>
                  <a:schemeClr val="dk1"/>
                </a:solidFill>
                <a:latin typeface="Candara"/>
                <a:ea typeface="Candara"/>
                <a:cs typeface="Candara"/>
                <a:sym typeface="Candara"/>
              </a:rPr>
              <a:t>Power or immunity</a:t>
            </a:r>
            <a:endParaRPr/>
          </a:p>
          <a:p>
            <a:pPr marL="1200150" marR="0" lvl="2" indent="-285750" algn="l" rtl="0">
              <a:spcBef>
                <a:spcPts val="0"/>
              </a:spcBef>
              <a:spcAft>
                <a:spcPts val="0"/>
              </a:spcAft>
              <a:buClr>
                <a:schemeClr val="dk1"/>
              </a:buClr>
              <a:buSzPts val="1800"/>
              <a:buFont typeface="Arial"/>
              <a:buChar char="•"/>
            </a:pPr>
            <a:r>
              <a:rPr lang="es-ES" sz="1800" b="0" i="0" u="none" strike="noStrike" cap="none">
                <a:solidFill>
                  <a:schemeClr val="dk1"/>
                </a:solidFill>
                <a:latin typeface="Candara"/>
                <a:ea typeface="Candara"/>
                <a:cs typeface="Candara"/>
                <a:sym typeface="Candara"/>
              </a:rPr>
              <a:t>Tangible objects</a:t>
            </a:r>
            <a:endParaRPr/>
          </a:p>
          <a:p>
            <a:pPr marL="0" marR="0" lvl="0" indent="0" algn="l" rtl="0">
              <a:spcBef>
                <a:spcPts val="0"/>
              </a:spcBef>
              <a:spcAft>
                <a:spcPts val="0"/>
              </a:spcAft>
              <a:buNone/>
            </a:pPr>
            <a:endParaRPr sz="1800">
              <a:solidFill>
                <a:schemeClr val="dk1"/>
              </a:solidFill>
              <a:latin typeface="Candara"/>
              <a:ea typeface="Candara"/>
              <a:cs typeface="Candara"/>
              <a:sym typeface="Candara"/>
            </a:endParaRPr>
          </a:p>
        </p:txBody>
      </p:sp>
      <p:pic>
        <p:nvPicPr>
          <p:cNvPr id="286" name="Google Shape;286;p13" descr="Cinta"/>
          <p:cNvPicPr preferRelativeResize="0"/>
          <p:nvPr/>
        </p:nvPicPr>
        <p:blipFill rotWithShape="1">
          <a:blip r:embed="rId4">
            <a:alphaModFix/>
          </a:blip>
          <a:srcRect/>
          <a:stretch/>
        </p:blipFill>
        <p:spPr>
          <a:xfrm>
            <a:off x="5003762" y="5245722"/>
            <a:ext cx="914400" cy="914400"/>
          </a:xfrm>
          <a:prstGeom prst="rect">
            <a:avLst/>
          </a:prstGeom>
          <a:noFill/>
          <a:ln>
            <a:noFill/>
          </a:ln>
        </p:spPr>
      </p:pic>
      <p:pic>
        <p:nvPicPr>
          <p:cNvPr id="19" name="Google Shape;142;p3">
            <a:extLst>
              <a:ext uri="{FF2B5EF4-FFF2-40B4-BE49-F238E27FC236}">
                <a16:creationId xmlns:a16="http://schemas.microsoft.com/office/drawing/2014/main" id="{B3EA2663-5D88-AF48-AB69-C92E100314CC}"/>
              </a:ext>
            </a:extLst>
          </p:cNvPr>
          <p:cNvPicPr preferRelativeResize="0"/>
          <p:nvPr/>
        </p:nvPicPr>
        <p:blipFill rotWithShape="1">
          <a:blip r:embed="rId5">
            <a:alphaModFix/>
          </a:blip>
          <a:srcRect/>
          <a:stretch/>
        </p:blipFill>
        <p:spPr>
          <a:xfrm>
            <a:off x="10794019" y="-205299"/>
            <a:ext cx="1877667" cy="2170671"/>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85">
                                            <p:txEl>
                                              <p:pRg st="0" end="0"/>
                                            </p:txEl>
                                          </p:spTgt>
                                        </p:tgtEl>
                                        <p:attrNameLst>
                                          <p:attrName>style.visibility</p:attrName>
                                        </p:attrNameLst>
                                      </p:cBhvr>
                                      <p:to>
                                        <p:strVal val="visible"/>
                                      </p:to>
                                    </p:set>
                                    <p:animEffect transition="in" filter="fade">
                                      <p:cBhvr>
                                        <p:cTn id="7" dur="500"/>
                                        <p:tgtEl>
                                          <p:spTgt spid="28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85">
                                            <p:txEl>
                                              <p:pRg st="1" end="1"/>
                                            </p:txEl>
                                          </p:spTgt>
                                        </p:tgtEl>
                                        <p:attrNameLst>
                                          <p:attrName>style.visibility</p:attrName>
                                        </p:attrNameLst>
                                      </p:cBhvr>
                                      <p:to>
                                        <p:strVal val="visible"/>
                                      </p:to>
                                    </p:set>
                                    <p:animEffect transition="in" filter="fade">
                                      <p:cBhvr>
                                        <p:cTn id="12" dur="500"/>
                                        <p:tgtEl>
                                          <p:spTgt spid="28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85">
                                            <p:txEl>
                                              <p:pRg st="2" end="2"/>
                                            </p:txEl>
                                          </p:spTgt>
                                        </p:tgtEl>
                                        <p:attrNameLst>
                                          <p:attrName>style.visibility</p:attrName>
                                        </p:attrNameLst>
                                      </p:cBhvr>
                                      <p:to>
                                        <p:strVal val="visible"/>
                                      </p:to>
                                    </p:set>
                                    <p:animEffect transition="in" filter="fade">
                                      <p:cBhvr>
                                        <p:cTn id="17" dur="500"/>
                                        <p:tgtEl>
                                          <p:spTgt spid="28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85">
                                            <p:txEl>
                                              <p:pRg st="3" end="3"/>
                                            </p:txEl>
                                          </p:spTgt>
                                        </p:tgtEl>
                                        <p:attrNameLst>
                                          <p:attrName>style.visibility</p:attrName>
                                        </p:attrNameLst>
                                      </p:cBhvr>
                                      <p:to>
                                        <p:strVal val="visible"/>
                                      </p:to>
                                    </p:set>
                                    <p:animEffect transition="in" filter="fade">
                                      <p:cBhvr>
                                        <p:cTn id="22" dur="500"/>
                                        <p:tgtEl>
                                          <p:spTgt spid="28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85">
                                            <p:txEl>
                                              <p:pRg st="4" end="4"/>
                                            </p:txEl>
                                          </p:spTgt>
                                        </p:tgtEl>
                                        <p:attrNameLst>
                                          <p:attrName>style.visibility</p:attrName>
                                        </p:attrNameLst>
                                      </p:cBhvr>
                                      <p:to>
                                        <p:strVal val="visible"/>
                                      </p:to>
                                    </p:set>
                                    <p:animEffect transition="in" filter="fade">
                                      <p:cBhvr>
                                        <p:cTn id="27" dur="500"/>
                                        <p:tgtEl>
                                          <p:spTgt spid="28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85">
                                            <p:txEl>
                                              <p:pRg st="5" end="5"/>
                                            </p:txEl>
                                          </p:spTgt>
                                        </p:tgtEl>
                                        <p:attrNameLst>
                                          <p:attrName>style.visibility</p:attrName>
                                        </p:attrNameLst>
                                      </p:cBhvr>
                                      <p:to>
                                        <p:strVal val="visible"/>
                                      </p:to>
                                    </p:set>
                                    <p:animEffect transition="in" filter="fade">
                                      <p:cBhvr>
                                        <p:cTn id="32" dur="500"/>
                                        <p:tgtEl>
                                          <p:spTgt spid="28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85">
                                            <p:txEl>
                                              <p:pRg st="6" end="6"/>
                                            </p:txEl>
                                          </p:spTgt>
                                        </p:tgtEl>
                                        <p:attrNameLst>
                                          <p:attrName>style.visibility</p:attrName>
                                        </p:attrNameLst>
                                      </p:cBhvr>
                                      <p:to>
                                        <p:strVal val="visible"/>
                                      </p:to>
                                    </p:set>
                                    <p:animEffect transition="in" filter="fade">
                                      <p:cBhvr>
                                        <p:cTn id="37" dur="500"/>
                                        <p:tgtEl>
                                          <p:spTgt spid="285">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285">
                                            <p:txEl>
                                              <p:pRg st="7" end="7"/>
                                            </p:txEl>
                                          </p:spTgt>
                                        </p:tgtEl>
                                        <p:attrNameLst>
                                          <p:attrName>style.visibility</p:attrName>
                                        </p:attrNameLst>
                                      </p:cBhvr>
                                      <p:to>
                                        <p:strVal val="visible"/>
                                      </p:to>
                                    </p:set>
                                    <p:animEffect transition="in" filter="fade">
                                      <p:cBhvr>
                                        <p:cTn id="42" dur="500"/>
                                        <p:tgtEl>
                                          <p:spTgt spid="285">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285">
                                            <p:txEl>
                                              <p:pRg st="8" end="8"/>
                                            </p:txEl>
                                          </p:spTgt>
                                        </p:tgtEl>
                                        <p:attrNameLst>
                                          <p:attrName>style.visibility</p:attrName>
                                        </p:attrNameLst>
                                      </p:cBhvr>
                                      <p:to>
                                        <p:strVal val="visible"/>
                                      </p:to>
                                    </p:set>
                                    <p:animEffect transition="in" filter="fade">
                                      <p:cBhvr>
                                        <p:cTn id="47" dur="500"/>
                                        <p:tgtEl>
                                          <p:spTgt spid="285">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285">
                                            <p:txEl>
                                              <p:pRg st="9" end="9"/>
                                            </p:txEl>
                                          </p:spTgt>
                                        </p:tgtEl>
                                        <p:attrNameLst>
                                          <p:attrName>style.visibility</p:attrName>
                                        </p:attrNameLst>
                                      </p:cBhvr>
                                      <p:to>
                                        <p:strVal val="visible"/>
                                      </p:to>
                                    </p:set>
                                    <p:animEffect transition="in" filter="fade">
                                      <p:cBhvr>
                                        <p:cTn id="52" dur="500"/>
                                        <p:tgtEl>
                                          <p:spTgt spid="285">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286"/>
                                        </p:tgtEl>
                                        <p:attrNameLst>
                                          <p:attrName>style.visibility</p:attrName>
                                        </p:attrNameLst>
                                      </p:cBhvr>
                                      <p:to>
                                        <p:strVal val="visible"/>
                                      </p:to>
                                    </p:set>
                                    <p:animEffect transition="in" filter="fade">
                                      <p:cBhvr>
                                        <p:cTn id="57" dur="500"/>
                                        <p:tgtEl>
                                          <p:spTgt spid="2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sp>
        <p:nvSpPr>
          <p:cNvPr id="292" name="Google Shape;292;p14"/>
          <p:cNvSpPr txBox="1">
            <a:spLocks noGrp="1"/>
          </p:cNvSpPr>
          <p:nvPr>
            <p:ph type="title"/>
          </p:nvPr>
        </p:nvSpPr>
        <p:spPr>
          <a:xfrm>
            <a:off x="775447" y="433788"/>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4400"/>
              <a:buFont typeface="Candara"/>
              <a:buNone/>
            </a:pPr>
            <a:r>
              <a:rPr lang="es-ES"/>
              <a:t>Lesson 1: What is Gamification?</a:t>
            </a:r>
            <a:endParaRPr/>
          </a:p>
        </p:txBody>
      </p:sp>
      <p:sp>
        <p:nvSpPr>
          <p:cNvPr id="293" name="Google Shape;293;p14"/>
          <p:cNvSpPr txBox="1">
            <a:spLocks noGrp="1"/>
          </p:cNvSpPr>
          <p:nvPr>
            <p:ph type="body" idx="1"/>
          </p:nvPr>
        </p:nvSpPr>
        <p:spPr>
          <a:xfrm>
            <a:off x="430006" y="1731180"/>
            <a:ext cx="10515600" cy="1177089"/>
          </a:xfrm>
          <a:prstGeom prst="rect">
            <a:avLst/>
          </a:prstGeom>
          <a:noFill/>
          <a:ln>
            <a:noFill/>
          </a:ln>
        </p:spPr>
        <p:txBody>
          <a:bodyPr spcFirstLastPara="1" wrap="square" lIns="91425" tIns="45700" rIns="91425" bIns="45700" anchor="t" anchorCtr="0">
            <a:normAutofit/>
          </a:bodyPr>
          <a:lstStyle/>
          <a:p>
            <a:pPr marL="455613" lvl="0" indent="-439738" algn="l" rtl="0">
              <a:lnSpc>
                <a:spcPct val="90000"/>
              </a:lnSpc>
              <a:spcBef>
                <a:spcPts val="0"/>
              </a:spcBef>
              <a:spcAft>
                <a:spcPts val="0"/>
              </a:spcAft>
              <a:buSzPts val="2800"/>
              <a:buChar char="●"/>
            </a:pPr>
            <a:r>
              <a:rPr lang="es-ES"/>
              <a:t>1.3. Psychological foundations</a:t>
            </a:r>
            <a:endParaRPr/>
          </a:p>
          <a:p>
            <a:pPr marL="846138" lvl="1" indent="-439738" algn="l" rtl="0">
              <a:lnSpc>
                <a:spcPct val="150000"/>
              </a:lnSpc>
              <a:spcBef>
                <a:spcPts val="500"/>
              </a:spcBef>
              <a:spcAft>
                <a:spcPts val="0"/>
              </a:spcAft>
              <a:buSzPts val="2400"/>
              <a:buChar char="▸"/>
            </a:pPr>
            <a:r>
              <a:rPr lang="es-ES"/>
              <a:t>Motivation Theory</a:t>
            </a:r>
            <a:endParaRPr/>
          </a:p>
        </p:txBody>
      </p:sp>
      <p:grpSp>
        <p:nvGrpSpPr>
          <p:cNvPr id="294" name="Google Shape;294;p14"/>
          <p:cNvGrpSpPr/>
          <p:nvPr/>
        </p:nvGrpSpPr>
        <p:grpSpPr>
          <a:xfrm>
            <a:off x="523461" y="3304296"/>
            <a:ext cx="3214433" cy="2443919"/>
            <a:chOff x="0" y="0"/>
            <a:chExt cx="3214433" cy="2443919"/>
          </a:xfrm>
        </p:grpSpPr>
        <p:sp>
          <p:nvSpPr>
            <p:cNvPr id="295" name="Google Shape;295;p14"/>
            <p:cNvSpPr/>
            <p:nvPr/>
          </p:nvSpPr>
          <p:spPr>
            <a:xfrm>
              <a:off x="0" y="0"/>
              <a:ext cx="2280199" cy="1513663"/>
            </a:xfrm>
            <a:prstGeom prst="rect">
              <a:avLst/>
            </a:prstGeom>
            <a:blipFill rotWithShape="1">
              <a:blip r:embed="rId3">
                <a:alphaModFix/>
              </a:blip>
              <a:stretch>
                <a:fillRect l="-999" r="-999"/>
              </a:stretch>
            </a:bli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 name="Google Shape;296;p14"/>
            <p:cNvSpPr/>
            <p:nvPr/>
          </p:nvSpPr>
          <p:spPr>
            <a:xfrm>
              <a:off x="1677659" y="1453314"/>
              <a:ext cx="1403208" cy="866736"/>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 name="Google Shape;297;p14"/>
            <p:cNvSpPr txBox="1"/>
            <p:nvPr/>
          </p:nvSpPr>
          <p:spPr>
            <a:xfrm>
              <a:off x="1677659" y="1453314"/>
              <a:ext cx="1403208" cy="866736"/>
            </a:xfrm>
            <a:prstGeom prst="rect">
              <a:avLst/>
            </a:prstGeom>
            <a:noFill/>
            <a:ln>
              <a:noFill/>
            </a:ln>
          </p:spPr>
          <p:txBody>
            <a:bodyPr spcFirstLastPara="1" wrap="square" lIns="76200" tIns="76200" rIns="76200" bIns="76200" anchor="ctr" anchorCtr="0">
              <a:noAutofit/>
            </a:bodyPr>
            <a:lstStyle/>
            <a:p>
              <a:pPr marL="0" marR="0" lvl="0" indent="0" algn="ctr" rtl="0">
                <a:lnSpc>
                  <a:spcPct val="90000"/>
                </a:lnSpc>
                <a:spcBef>
                  <a:spcPts val="0"/>
                </a:spcBef>
                <a:spcAft>
                  <a:spcPts val="0"/>
                </a:spcAft>
                <a:buClr>
                  <a:schemeClr val="dk1"/>
                </a:buClr>
                <a:buSzPts val="2000"/>
                <a:buFont typeface="Candara"/>
                <a:buNone/>
              </a:pPr>
              <a:r>
                <a:rPr lang="es-ES" sz="2000" b="1">
                  <a:solidFill>
                    <a:schemeClr val="dk1"/>
                  </a:solidFill>
                  <a:latin typeface="Candara"/>
                  <a:ea typeface="Candara"/>
                  <a:cs typeface="Candara"/>
                  <a:sym typeface="Candara"/>
                </a:rPr>
                <a:t>Intrinsic Motivation</a:t>
              </a:r>
              <a:endParaRPr sz="2000" b="1">
                <a:solidFill>
                  <a:schemeClr val="dk1"/>
                </a:solidFill>
                <a:latin typeface="Candara"/>
                <a:ea typeface="Candara"/>
                <a:cs typeface="Candara"/>
                <a:sym typeface="Candara"/>
              </a:endParaRPr>
            </a:p>
          </p:txBody>
        </p:sp>
        <p:sp>
          <p:nvSpPr>
            <p:cNvPr id="298" name="Google Shape;298;p14"/>
            <p:cNvSpPr/>
            <p:nvPr/>
          </p:nvSpPr>
          <p:spPr>
            <a:xfrm>
              <a:off x="1553854" y="1329615"/>
              <a:ext cx="336996" cy="337083"/>
            </a:xfrm>
            <a:prstGeom prst="halfFrame">
              <a:avLst>
                <a:gd name="adj1" fmla="val 25770"/>
                <a:gd name="adj2" fmla="val 25770"/>
              </a:avLst>
            </a:prstGeom>
            <a:gradFill>
              <a:gsLst>
                <a:gs pos="0">
                  <a:srgbClr val="4D5687"/>
                </a:gs>
                <a:gs pos="50000">
                  <a:srgbClr val="1F347B"/>
                </a:gs>
                <a:gs pos="100000">
                  <a:srgbClr val="172B6F"/>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 name="Google Shape;299;p14"/>
            <p:cNvSpPr/>
            <p:nvPr/>
          </p:nvSpPr>
          <p:spPr>
            <a:xfrm rot="5400000">
              <a:off x="2877393" y="1329659"/>
              <a:ext cx="337083" cy="336996"/>
            </a:xfrm>
            <a:prstGeom prst="halfFrame">
              <a:avLst>
                <a:gd name="adj1" fmla="val 25770"/>
                <a:gd name="adj2" fmla="val 25770"/>
              </a:avLst>
            </a:prstGeom>
            <a:gradFill>
              <a:gsLst>
                <a:gs pos="0">
                  <a:srgbClr val="4D5687"/>
                </a:gs>
                <a:gs pos="50000">
                  <a:srgbClr val="1F347B"/>
                </a:gs>
                <a:gs pos="100000">
                  <a:srgbClr val="172B6F"/>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 name="Google Shape;300;p14"/>
            <p:cNvSpPr/>
            <p:nvPr/>
          </p:nvSpPr>
          <p:spPr>
            <a:xfrm rot="-5400000">
              <a:off x="1553810" y="2106879"/>
              <a:ext cx="337083" cy="336996"/>
            </a:xfrm>
            <a:prstGeom prst="halfFrame">
              <a:avLst>
                <a:gd name="adj1" fmla="val 25770"/>
                <a:gd name="adj2" fmla="val 25770"/>
              </a:avLst>
            </a:prstGeom>
            <a:gradFill>
              <a:gsLst>
                <a:gs pos="0">
                  <a:srgbClr val="4D5687"/>
                </a:gs>
                <a:gs pos="50000">
                  <a:srgbClr val="1F347B"/>
                </a:gs>
                <a:gs pos="100000">
                  <a:srgbClr val="172B6F"/>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 name="Google Shape;301;p14"/>
            <p:cNvSpPr/>
            <p:nvPr/>
          </p:nvSpPr>
          <p:spPr>
            <a:xfrm rot="10800000">
              <a:off x="2877437" y="2106836"/>
              <a:ext cx="336996" cy="337083"/>
            </a:xfrm>
            <a:prstGeom prst="halfFrame">
              <a:avLst>
                <a:gd name="adj1" fmla="val 25770"/>
                <a:gd name="adj2" fmla="val 25770"/>
              </a:avLst>
            </a:prstGeom>
            <a:gradFill>
              <a:gsLst>
                <a:gs pos="0">
                  <a:srgbClr val="4D5687"/>
                </a:gs>
                <a:gs pos="50000">
                  <a:srgbClr val="1F347B"/>
                </a:gs>
                <a:gs pos="100000">
                  <a:srgbClr val="172B6F"/>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02" name="Google Shape;302;p14"/>
          <p:cNvGrpSpPr/>
          <p:nvPr/>
        </p:nvGrpSpPr>
        <p:grpSpPr>
          <a:xfrm>
            <a:off x="4551607" y="2500095"/>
            <a:ext cx="7620150" cy="4266465"/>
            <a:chOff x="4460090" y="2469615"/>
            <a:chExt cx="7620150" cy="4266465"/>
          </a:xfrm>
        </p:grpSpPr>
        <p:sp>
          <p:nvSpPr>
            <p:cNvPr id="303" name="Google Shape;303;p14"/>
            <p:cNvSpPr/>
            <p:nvPr/>
          </p:nvSpPr>
          <p:spPr>
            <a:xfrm>
              <a:off x="4514176" y="2687260"/>
              <a:ext cx="7566064" cy="3942080"/>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ndara"/>
                <a:ea typeface="Candara"/>
                <a:cs typeface="Candara"/>
                <a:sym typeface="Candara"/>
              </a:endParaRPr>
            </a:p>
          </p:txBody>
        </p:sp>
        <p:sp>
          <p:nvSpPr>
            <p:cNvPr id="304" name="Google Shape;304;p14"/>
            <p:cNvSpPr/>
            <p:nvPr/>
          </p:nvSpPr>
          <p:spPr>
            <a:xfrm>
              <a:off x="4460090" y="2469615"/>
              <a:ext cx="7274709" cy="4266465"/>
            </a:xfrm>
            <a:prstGeom prst="frame">
              <a:avLst>
                <a:gd name="adj1" fmla="val 6473"/>
              </a:avLst>
            </a:prstGeom>
            <a:solidFill>
              <a:srgbClr val="309EB6"/>
            </a:solidFill>
            <a:ln w="12700" cap="flat" cmpd="sng">
              <a:solidFill>
                <a:srgbClr val="9EAFB2"/>
              </a:solidFill>
              <a:prstDash val="solid"/>
              <a:miter lim="800000"/>
              <a:headEnd type="none" w="sm" len="sm"/>
              <a:tailEnd type="none" w="sm" len="sm"/>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Candara"/>
                <a:ea typeface="Candara"/>
                <a:cs typeface="Candara"/>
                <a:sym typeface="Candara"/>
              </a:endParaRPr>
            </a:p>
          </p:txBody>
        </p:sp>
        <p:sp>
          <p:nvSpPr>
            <p:cNvPr id="305" name="Google Shape;305;p14"/>
            <p:cNvSpPr/>
            <p:nvPr/>
          </p:nvSpPr>
          <p:spPr>
            <a:xfrm>
              <a:off x="7980604" y="6498584"/>
              <a:ext cx="198196" cy="184988"/>
            </a:xfrm>
            <a:prstGeom prst="ellipse">
              <a:avLst/>
            </a:prstGeom>
            <a:solidFill>
              <a:schemeClr val="accent3"/>
            </a:solidFill>
            <a:ln w="12700" cap="flat" cmpd="sng">
              <a:solidFill>
                <a:srgbClr val="BAB9BA"/>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ndara"/>
                <a:ea typeface="Candara"/>
                <a:cs typeface="Candara"/>
                <a:sym typeface="Candara"/>
              </a:endParaRPr>
            </a:p>
          </p:txBody>
        </p:sp>
        <p:sp>
          <p:nvSpPr>
            <p:cNvPr id="306" name="Google Shape;306;p14"/>
            <p:cNvSpPr/>
            <p:nvPr/>
          </p:nvSpPr>
          <p:spPr>
            <a:xfrm>
              <a:off x="7139902" y="2553404"/>
              <a:ext cx="1879600" cy="106740"/>
            </a:xfrm>
            <a:prstGeom prst="rect">
              <a:avLst/>
            </a:prstGeom>
            <a:solidFill>
              <a:schemeClr val="accent3"/>
            </a:solidFill>
            <a:ln w="12700" cap="flat" cmpd="sng">
              <a:solidFill>
                <a:srgbClr val="BAB9BA"/>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ndara"/>
                <a:ea typeface="Candara"/>
                <a:cs typeface="Candara"/>
                <a:sym typeface="Candara"/>
              </a:endParaRPr>
            </a:p>
          </p:txBody>
        </p:sp>
      </p:grpSp>
      <p:sp>
        <p:nvSpPr>
          <p:cNvPr id="307" name="Google Shape;307;p14"/>
          <p:cNvSpPr/>
          <p:nvPr/>
        </p:nvSpPr>
        <p:spPr>
          <a:xfrm>
            <a:off x="4964804" y="2908269"/>
            <a:ext cx="6448313" cy="34163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1800">
                <a:solidFill>
                  <a:schemeClr val="dk1"/>
                </a:solidFill>
                <a:latin typeface="Candara"/>
                <a:ea typeface="Candara"/>
                <a:cs typeface="Candara"/>
                <a:sym typeface="Candara"/>
              </a:rPr>
              <a:t>The subject is encouraged to the activity itself.</a:t>
            </a:r>
            <a:endParaRPr/>
          </a:p>
          <a:p>
            <a:pPr marL="0" marR="0" lvl="0" indent="0" algn="l" rtl="0">
              <a:spcBef>
                <a:spcPts val="0"/>
              </a:spcBef>
              <a:spcAft>
                <a:spcPts val="0"/>
              </a:spcAft>
              <a:buNone/>
            </a:pPr>
            <a:r>
              <a:rPr lang="es-ES" sz="1800">
                <a:solidFill>
                  <a:schemeClr val="dk1"/>
                </a:solidFill>
                <a:latin typeface="Candara"/>
                <a:ea typeface="Candara"/>
                <a:cs typeface="Candara"/>
                <a:sym typeface="Candara"/>
              </a:rPr>
              <a:t>It implies that the student acts on its willpower.</a:t>
            </a:r>
            <a:endParaRPr/>
          </a:p>
          <a:p>
            <a:pPr marL="0" marR="0" lvl="0" indent="0" algn="l" rtl="0">
              <a:spcBef>
                <a:spcPts val="0"/>
              </a:spcBef>
              <a:spcAft>
                <a:spcPts val="0"/>
              </a:spcAft>
              <a:buNone/>
            </a:pPr>
            <a:endParaRPr sz="1800">
              <a:solidFill>
                <a:schemeClr val="dk1"/>
              </a:solidFill>
              <a:latin typeface="Candara"/>
              <a:ea typeface="Candara"/>
              <a:cs typeface="Candara"/>
              <a:sym typeface="Candara"/>
            </a:endParaRPr>
          </a:p>
          <a:p>
            <a:pPr marL="0" marR="0" lvl="0" indent="0" algn="l" rtl="0">
              <a:spcBef>
                <a:spcPts val="0"/>
              </a:spcBef>
              <a:spcAft>
                <a:spcPts val="0"/>
              </a:spcAft>
              <a:buNone/>
            </a:pPr>
            <a:r>
              <a:rPr lang="es-ES" sz="1800">
                <a:solidFill>
                  <a:schemeClr val="dk1"/>
                </a:solidFill>
                <a:latin typeface="Candara"/>
                <a:ea typeface="Candara"/>
                <a:cs typeface="Candara"/>
                <a:sym typeface="Candara"/>
              </a:rPr>
              <a:t>The rewards would be personal, such as:</a:t>
            </a:r>
            <a:endParaRPr/>
          </a:p>
          <a:p>
            <a:pPr marL="742950" marR="0" lvl="1" indent="-285750" algn="l" rtl="0">
              <a:spcBef>
                <a:spcPts val="0"/>
              </a:spcBef>
              <a:spcAft>
                <a:spcPts val="0"/>
              </a:spcAft>
              <a:buClr>
                <a:schemeClr val="dk1"/>
              </a:buClr>
              <a:buSzPts val="1800"/>
              <a:buFont typeface="Arial"/>
              <a:buChar char="•"/>
            </a:pPr>
            <a:r>
              <a:rPr lang="es-ES" sz="1800" b="0" i="0" u="none" strike="noStrike" cap="none">
                <a:solidFill>
                  <a:schemeClr val="dk1"/>
                </a:solidFill>
                <a:latin typeface="Candara"/>
                <a:ea typeface="Candara"/>
                <a:cs typeface="Candara"/>
                <a:sym typeface="Candara"/>
              </a:rPr>
              <a:t>Satisfaction for the achieved reward</a:t>
            </a:r>
            <a:endParaRPr/>
          </a:p>
          <a:p>
            <a:pPr marL="742950" marR="0" lvl="1" indent="-285750" algn="l" rtl="0">
              <a:spcBef>
                <a:spcPts val="0"/>
              </a:spcBef>
              <a:spcAft>
                <a:spcPts val="0"/>
              </a:spcAft>
              <a:buClr>
                <a:schemeClr val="dk1"/>
              </a:buClr>
              <a:buSzPts val="1800"/>
              <a:buFont typeface="Arial"/>
              <a:buChar char="•"/>
            </a:pPr>
            <a:r>
              <a:rPr lang="es-ES" sz="1800" b="0" i="0" u="none" strike="noStrike" cap="none">
                <a:solidFill>
                  <a:schemeClr val="dk1"/>
                </a:solidFill>
                <a:latin typeface="Candara"/>
                <a:ea typeface="Candara"/>
                <a:cs typeface="Candara"/>
                <a:sym typeface="Candara"/>
              </a:rPr>
              <a:t>Increased confidence</a:t>
            </a:r>
            <a:endParaRPr/>
          </a:p>
          <a:p>
            <a:pPr marL="742950" marR="0" lvl="1" indent="-285750" algn="l" rtl="0">
              <a:spcBef>
                <a:spcPts val="0"/>
              </a:spcBef>
              <a:spcAft>
                <a:spcPts val="0"/>
              </a:spcAft>
              <a:buClr>
                <a:schemeClr val="dk1"/>
              </a:buClr>
              <a:buSzPts val="1800"/>
              <a:buFont typeface="Arial"/>
              <a:buChar char="•"/>
            </a:pPr>
            <a:r>
              <a:rPr lang="es-ES" sz="1800" b="0" i="0" u="none" strike="noStrike" cap="none">
                <a:solidFill>
                  <a:schemeClr val="dk1"/>
                </a:solidFill>
                <a:latin typeface="Candara"/>
                <a:ea typeface="Candara"/>
                <a:cs typeface="Candara"/>
                <a:sym typeface="Candara"/>
              </a:rPr>
              <a:t>Self-Realization</a:t>
            </a:r>
            <a:endParaRPr/>
          </a:p>
          <a:p>
            <a:pPr marL="742950" marR="0" lvl="1" indent="-285750" algn="l" rtl="0">
              <a:spcBef>
                <a:spcPts val="0"/>
              </a:spcBef>
              <a:spcAft>
                <a:spcPts val="0"/>
              </a:spcAft>
              <a:buClr>
                <a:schemeClr val="dk1"/>
              </a:buClr>
              <a:buSzPts val="1800"/>
              <a:buFont typeface="Arial"/>
              <a:buChar char="•"/>
            </a:pPr>
            <a:r>
              <a:rPr lang="es-ES" sz="1800" b="0" i="0" u="none" strike="noStrike" cap="none">
                <a:solidFill>
                  <a:schemeClr val="dk1"/>
                </a:solidFill>
                <a:latin typeface="Candara"/>
                <a:ea typeface="Candara"/>
                <a:cs typeface="Candara"/>
                <a:sym typeface="Candara"/>
              </a:rPr>
              <a:t>Enjoyment during the realization of the task</a:t>
            </a:r>
            <a:endParaRPr/>
          </a:p>
          <a:p>
            <a:pPr marL="0" marR="0" lvl="0" indent="0" algn="l" rtl="0">
              <a:spcBef>
                <a:spcPts val="0"/>
              </a:spcBef>
              <a:spcAft>
                <a:spcPts val="0"/>
              </a:spcAft>
              <a:buNone/>
            </a:pPr>
            <a:endParaRPr sz="1800">
              <a:solidFill>
                <a:schemeClr val="dk1"/>
              </a:solidFill>
              <a:latin typeface="Candara"/>
              <a:ea typeface="Candara"/>
              <a:cs typeface="Candara"/>
              <a:sym typeface="Candara"/>
            </a:endParaRPr>
          </a:p>
          <a:p>
            <a:pPr marL="0" marR="0" lvl="0" indent="0" algn="l" rtl="0">
              <a:spcBef>
                <a:spcPts val="0"/>
              </a:spcBef>
              <a:spcAft>
                <a:spcPts val="0"/>
              </a:spcAft>
              <a:buNone/>
            </a:pPr>
            <a:r>
              <a:rPr lang="es-ES" sz="1800">
                <a:solidFill>
                  <a:schemeClr val="dk1"/>
                </a:solidFill>
                <a:latin typeface="Candara"/>
                <a:ea typeface="Candara"/>
                <a:cs typeface="Candara"/>
                <a:sym typeface="Candara"/>
              </a:rPr>
              <a:t>Tha game is an activity that we do for pure pleasure, it motivates us in an intrinsic wat. At the same time, it develops learning situations.</a:t>
            </a:r>
            <a:endParaRPr/>
          </a:p>
        </p:txBody>
      </p:sp>
      <p:pic>
        <p:nvPicPr>
          <p:cNvPr id="308" name="Google Shape;308;p14" descr="Podio"/>
          <p:cNvPicPr preferRelativeResize="0"/>
          <p:nvPr/>
        </p:nvPicPr>
        <p:blipFill rotWithShape="1">
          <a:blip r:embed="rId4">
            <a:alphaModFix/>
          </a:blip>
          <a:srcRect/>
          <a:stretch/>
        </p:blipFill>
        <p:spPr>
          <a:xfrm>
            <a:off x="10214238" y="4013200"/>
            <a:ext cx="914400" cy="914400"/>
          </a:xfrm>
          <a:prstGeom prst="rect">
            <a:avLst/>
          </a:prstGeom>
          <a:noFill/>
          <a:ln>
            <a:noFill/>
          </a:ln>
        </p:spPr>
      </p:pic>
      <p:pic>
        <p:nvPicPr>
          <p:cNvPr id="19" name="Google Shape;142;p3">
            <a:extLst>
              <a:ext uri="{FF2B5EF4-FFF2-40B4-BE49-F238E27FC236}">
                <a16:creationId xmlns:a16="http://schemas.microsoft.com/office/drawing/2014/main" id="{1B1B0FA2-1F69-8E4E-91B3-DD6F53EB037E}"/>
              </a:ext>
            </a:extLst>
          </p:cNvPr>
          <p:cNvPicPr preferRelativeResize="0"/>
          <p:nvPr/>
        </p:nvPicPr>
        <p:blipFill rotWithShape="1">
          <a:blip r:embed="rId5">
            <a:alphaModFix/>
          </a:blip>
          <a:srcRect/>
          <a:stretch/>
        </p:blipFill>
        <p:spPr>
          <a:xfrm>
            <a:off x="10794019" y="-205299"/>
            <a:ext cx="1877667" cy="2170671"/>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
                                            <p:txEl>
                                              <p:pRg st="0" end="0"/>
                                            </p:txEl>
                                          </p:spTgt>
                                        </p:tgtEl>
                                        <p:attrNameLst>
                                          <p:attrName>style.visibility</p:attrName>
                                        </p:attrNameLst>
                                      </p:cBhvr>
                                      <p:to>
                                        <p:strVal val="visible"/>
                                      </p:to>
                                    </p:set>
                                    <p:animEffect transition="in" filter="fade">
                                      <p:cBhvr>
                                        <p:cTn id="7" dur="500"/>
                                        <p:tgtEl>
                                          <p:spTgt spid="30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07">
                                            <p:txEl>
                                              <p:pRg st="1" end="1"/>
                                            </p:txEl>
                                          </p:spTgt>
                                        </p:tgtEl>
                                        <p:attrNameLst>
                                          <p:attrName>style.visibility</p:attrName>
                                        </p:attrNameLst>
                                      </p:cBhvr>
                                      <p:to>
                                        <p:strVal val="visible"/>
                                      </p:to>
                                    </p:set>
                                    <p:animEffect transition="in" filter="fade">
                                      <p:cBhvr>
                                        <p:cTn id="12" dur="500"/>
                                        <p:tgtEl>
                                          <p:spTgt spid="30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07">
                                            <p:txEl>
                                              <p:pRg st="2" end="2"/>
                                            </p:txEl>
                                          </p:spTgt>
                                        </p:tgtEl>
                                        <p:attrNameLst>
                                          <p:attrName>style.visibility</p:attrName>
                                        </p:attrNameLst>
                                      </p:cBhvr>
                                      <p:to>
                                        <p:strVal val="visible"/>
                                      </p:to>
                                    </p:set>
                                    <p:animEffect transition="in" filter="fade">
                                      <p:cBhvr>
                                        <p:cTn id="17" dur="500"/>
                                        <p:tgtEl>
                                          <p:spTgt spid="30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07">
                                            <p:txEl>
                                              <p:pRg st="3" end="3"/>
                                            </p:txEl>
                                          </p:spTgt>
                                        </p:tgtEl>
                                        <p:attrNameLst>
                                          <p:attrName>style.visibility</p:attrName>
                                        </p:attrNameLst>
                                      </p:cBhvr>
                                      <p:to>
                                        <p:strVal val="visible"/>
                                      </p:to>
                                    </p:set>
                                    <p:animEffect transition="in" filter="fade">
                                      <p:cBhvr>
                                        <p:cTn id="22" dur="500"/>
                                        <p:tgtEl>
                                          <p:spTgt spid="30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07">
                                            <p:txEl>
                                              <p:pRg st="4" end="4"/>
                                            </p:txEl>
                                          </p:spTgt>
                                        </p:tgtEl>
                                        <p:attrNameLst>
                                          <p:attrName>style.visibility</p:attrName>
                                        </p:attrNameLst>
                                      </p:cBhvr>
                                      <p:to>
                                        <p:strVal val="visible"/>
                                      </p:to>
                                    </p:set>
                                    <p:animEffect transition="in" filter="fade">
                                      <p:cBhvr>
                                        <p:cTn id="27" dur="500"/>
                                        <p:tgtEl>
                                          <p:spTgt spid="30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07">
                                            <p:txEl>
                                              <p:pRg st="5" end="5"/>
                                            </p:txEl>
                                          </p:spTgt>
                                        </p:tgtEl>
                                        <p:attrNameLst>
                                          <p:attrName>style.visibility</p:attrName>
                                        </p:attrNameLst>
                                      </p:cBhvr>
                                      <p:to>
                                        <p:strVal val="visible"/>
                                      </p:to>
                                    </p:set>
                                    <p:animEffect transition="in" filter="fade">
                                      <p:cBhvr>
                                        <p:cTn id="32" dur="500"/>
                                        <p:tgtEl>
                                          <p:spTgt spid="307">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07">
                                            <p:txEl>
                                              <p:pRg st="6" end="6"/>
                                            </p:txEl>
                                          </p:spTgt>
                                        </p:tgtEl>
                                        <p:attrNameLst>
                                          <p:attrName>style.visibility</p:attrName>
                                        </p:attrNameLst>
                                      </p:cBhvr>
                                      <p:to>
                                        <p:strVal val="visible"/>
                                      </p:to>
                                    </p:set>
                                    <p:animEffect transition="in" filter="fade">
                                      <p:cBhvr>
                                        <p:cTn id="37" dur="500"/>
                                        <p:tgtEl>
                                          <p:spTgt spid="307">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07">
                                            <p:txEl>
                                              <p:pRg st="7" end="7"/>
                                            </p:txEl>
                                          </p:spTgt>
                                        </p:tgtEl>
                                        <p:attrNameLst>
                                          <p:attrName>style.visibility</p:attrName>
                                        </p:attrNameLst>
                                      </p:cBhvr>
                                      <p:to>
                                        <p:strVal val="visible"/>
                                      </p:to>
                                    </p:set>
                                    <p:animEffect transition="in" filter="fade">
                                      <p:cBhvr>
                                        <p:cTn id="42" dur="500"/>
                                        <p:tgtEl>
                                          <p:spTgt spid="307">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07">
                                            <p:txEl>
                                              <p:pRg st="8" end="8"/>
                                            </p:txEl>
                                          </p:spTgt>
                                        </p:tgtEl>
                                        <p:attrNameLst>
                                          <p:attrName>style.visibility</p:attrName>
                                        </p:attrNameLst>
                                      </p:cBhvr>
                                      <p:to>
                                        <p:strVal val="visible"/>
                                      </p:to>
                                    </p:set>
                                    <p:animEffect transition="in" filter="fade">
                                      <p:cBhvr>
                                        <p:cTn id="47" dur="500"/>
                                        <p:tgtEl>
                                          <p:spTgt spid="307">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307">
                                            <p:txEl>
                                              <p:pRg st="9" end="9"/>
                                            </p:txEl>
                                          </p:spTgt>
                                        </p:tgtEl>
                                        <p:attrNameLst>
                                          <p:attrName>style.visibility</p:attrName>
                                        </p:attrNameLst>
                                      </p:cBhvr>
                                      <p:to>
                                        <p:strVal val="visible"/>
                                      </p:to>
                                    </p:set>
                                    <p:animEffect transition="in" filter="fade">
                                      <p:cBhvr>
                                        <p:cTn id="52" dur="500"/>
                                        <p:tgtEl>
                                          <p:spTgt spid="307">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308"/>
                                        </p:tgtEl>
                                        <p:attrNameLst>
                                          <p:attrName>style.visibility</p:attrName>
                                        </p:attrNameLst>
                                      </p:cBhvr>
                                      <p:to>
                                        <p:strVal val="visible"/>
                                      </p:to>
                                    </p:set>
                                    <p:animEffect transition="in" filter="fade">
                                      <p:cBhvr>
                                        <p:cTn id="57" dur="500"/>
                                        <p:tgtEl>
                                          <p:spTgt spid="3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13"/>
        <p:cNvGrpSpPr/>
        <p:nvPr/>
      </p:nvGrpSpPr>
      <p:grpSpPr>
        <a:xfrm>
          <a:off x="0" y="0"/>
          <a:ext cx="0" cy="0"/>
          <a:chOff x="0" y="0"/>
          <a:chExt cx="0" cy="0"/>
        </a:xfrm>
      </p:grpSpPr>
      <p:sp>
        <p:nvSpPr>
          <p:cNvPr id="314" name="Google Shape;314;p15"/>
          <p:cNvSpPr txBox="1">
            <a:spLocks noGrp="1"/>
          </p:cNvSpPr>
          <p:nvPr>
            <p:ph type="title"/>
          </p:nvPr>
        </p:nvSpPr>
        <p:spPr>
          <a:xfrm>
            <a:off x="775447" y="433788"/>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4400"/>
              <a:buFont typeface="Candara"/>
              <a:buNone/>
            </a:pPr>
            <a:r>
              <a:rPr lang="es-ES"/>
              <a:t>Lesson 1: What is Gamification?</a:t>
            </a:r>
            <a:endParaRPr/>
          </a:p>
        </p:txBody>
      </p:sp>
      <p:sp>
        <p:nvSpPr>
          <p:cNvPr id="315" name="Google Shape;315;p15"/>
          <p:cNvSpPr txBox="1">
            <a:spLocks noGrp="1"/>
          </p:cNvSpPr>
          <p:nvPr>
            <p:ph type="body" idx="1"/>
          </p:nvPr>
        </p:nvSpPr>
        <p:spPr>
          <a:xfrm>
            <a:off x="775447" y="1911551"/>
            <a:ext cx="10515600" cy="1177089"/>
          </a:xfrm>
          <a:prstGeom prst="rect">
            <a:avLst/>
          </a:prstGeom>
          <a:noFill/>
          <a:ln>
            <a:noFill/>
          </a:ln>
        </p:spPr>
        <p:txBody>
          <a:bodyPr spcFirstLastPara="1" wrap="square" lIns="91425" tIns="45700" rIns="91425" bIns="45700" anchor="t" anchorCtr="0">
            <a:normAutofit/>
          </a:bodyPr>
          <a:lstStyle/>
          <a:p>
            <a:pPr marL="455613" lvl="0" indent="-439738" algn="l" rtl="0">
              <a:lnSpc>
                <a:spcPct val="90000"/>
              </a:lnSpc>
              <a:spcBef>
                <a:spcPts val="0"/>
              </a:spcBef>
              <a:spcAft>
                <a:spcPts val="0"/>
              </a:spcAft>
              <a:buSzPts val="2800"/>
              <a:buChar char="●"/>
            </a:pPr>
            <a:r>
              <a:rPr lang="es-ES"/>
              <a:t>1.3. Psychological foundations</a:t>
            </a:r>
            <a:endParaRPr/>
          </a:p>
          <a:p>
            <a:pPr marL="846138" lvl="1" indent="-439738" algn="l" rtl="0">
              <a:lnSpc>
                <a:spcPct val="150000"/>
              </a:lnSpc>
              <a:spcBef>
                <a:spcPts val="500"/>
              </a:spcBef>
              <a:spcAft>
                <a:spcPts val="0"/>
              </a:spcAft>
              <a:buSzPts val="2400"/>
              <a:buChar char="▸"/>
            </a:pPr>
            <a:r>
              <a:rPr lang="es-ES"/>
              <a:t>SDT Self-Determination Theory</a:t>
            </a:r>
            <a:endParaRPr/>
          </a:p>
        </p:txBody>
      </p:sp>
      <p:sp>
        <p:nvSpPr>
          <p:cNvPr id="318" name="Google Shape;318;p15"/>
          <p:cNvSpPr/>
          <p:nvPr/>
        </p:nvSpPr>
        <p:spPr>
          <a:xfrm>
            <a:off x="5781040" y="3083782"/>
            <a:ext cx="3115882" cy="3210401"/>
          </a:xfrm>
          <a:prstGeom prst="flowChartPunchedCard">
            <a:avLst/>
          </a:prstGeom>
          <a:solidFill>
            <a:schemeClr val="lt1"/>
          </a:solidFill>
          <a:ln w="9525" cap="flat" cmpd="sng">
            <a:solidFill>
              <a:srgbClr val="91A686"/>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spcBef>
                <a:spcPts val="0"/>
              </a:spcBef>
              <a:spcAft>
                <a:spcPts val="0"/>
              </a:spcAft>
              <a:buNone/>
            </a:pPr>
            <a:r>
              <a:rPr lang="es-ES" sz="1800">
                <a:solidFill>
                  <a:schemeClr val="dk1"/>
                </a:solidFill>
                <a:latin typeface="Candara"/>
                <a:ea typeface="Candara"/>
                <a:cs typeface="Candara"/>
                <a:sym typeface="Candara"/>
              </a:rPr>
              <a:t>This theory Will help us as teachers to have gamification processes that do no fail; because if the motivation of the student is just extrinsic, once the reward is achieved, the activity can stop making sense for them.</a:t>
            </a:r>
            <a:endParaRPr/>
          </a:p>
          <a:p>
            <a:pPr marL="0" marR="0" lvl="0" indent="0" algn="ctr" rtl="0">
              <a:spcBef>
                <a:spcPts val="0"/>
              </a:spcBef>
              <a:spcAft>
                <a:spcPts val="0"/>
              </a:spcAft>
              <a:buNone/>
            </a:pPr>
            <a:endParaRPr sz="1800">
              <a:solidFill>
                <a:schemeClr val="dk1"/>
              </a:solidFill>
              <a:latin typeface="Candara"/>
              <a:ea typeface="Candara"/>
              <a:cs typeface="Candara"/>
              <a:sym typeface="Candara"/>
            </a:endParaRPr>
          </a:p>
        </p:txBody>
      </p:sp>
      <p:sp>
        <p:nvSpPr>
          <p:cNvPr id="319" name="Google Shape;319;p15"/>
          <p:cNvSpPr/>
          <p:nvPr/>
        </p:nvSpPr>
        <p:spPr>
          <a:xfrm rot="-1188212">
            <a:off x="3539737" y="3044932"/>
            <a:ext cx="3311784" cy="1209249"/>
          </a:xfrm>
          <a:prstGeom prst="curvedDownArrow">
            <a:avLst>
              <a:gd name="adj1" fmla="val 13105"/>
              <a:gd name="adj2" fmla="val 34260"/>
              <a:gd name="adj3" fmla="val 16526"/>
            </a:avLst>
          </a:prstGeom>
          <a:solidFill>
            <a:srgbClr val="435417"/>
          </a:solidFill>
          <a:ln w="12700" cap="flat" cmpd="sng">
            <a:solidFill>
              <a:srgbClr val="9EAFB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Candara"/>
              <a:ea typeface="Candara"/>
              <a:cs typeface="Candara"/>
              <a:sym typeface="Candara"/>
            </a:endParaRPr>
          </a:p>
        </p:txBody>
      </p:sp>
      <p:grpSp>
        <p:nvGrpSpPr>
          <p:cNvPr id="320" name="Google Shape;320;p15"/>
          <p:cNvGrpSpPr/>
          <p:nvPr/>
        </p:nvGrpSpPr>
        <p:grpSpPr>
          <a:xfrm>
            <a:off x="282202" y="3169860"/>
            <a:ext cx="4989619" cy="3038244"/>
            <a:chOff x="1218" y="81220"/>
            <a:chExt cx="4989619" cy="3038244"/>
          </a:xfrm>
        </p:grpSpPr>
        <p:sp>
          <p:nvSpPr>
            <p:cNvPr id="321" name="Google Shape;321;p15"/>
            <p:cNvSpPr/>
            <p:nvPr/>
          </p:nvSpPr>
          <p:spPr>
            <a:xfrm>
              <a:off x="1736738" y="948980"/>
              <a:ext cx="3254099" cy="2170484"/>
            </a:xfrm>
            <a:prstGeom prst="rect">
              <a:avLst/>
            </a:prstGeom>
            <a:solidFill>
              <a:srgbClr val="F0F6E0"/>
            </a:solidFill>
            <a:ln w="9525"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2" name="Google Shape;322;p15"/>
            <p:cNvSpPr txBox="1"/>
            <p:nvPr/>
          </p:nvSpPr>
          <p:spPr>
            <a:xfrm>
              <a:off x="2257394" y="948980"/>
              <a:ext cx="2733443" cy="2170484"/>
            </a:xfrm>
            <a:prstGeom prst="rect">
              <a:avLst/>
            </a:prstGeom>
            <a:noFill/>
            <a:ln>
              <a:noFill/>
            </a:ln>
          </p:spPr>
          <p:txBody>
            <a:bodyPr spcFirstLastPara="1" wrap="square" lIns="0" tIns="135125" rIns="135125" bIns="135125" anchor="ctr" anchorCtr="0">
              <a:noAutofit/>
            </a:bodyPr>
            <a:lstStyle/>
            <a:p>
              <a:pPr marL="0" marR="0" lvl="0" indent="0" algn="l" rtl="0">
                <a:lnSpc>
                  <a:spcPct val="90000"/>
                </a:lnSpc>
                <a:spcBef>
                  <a:spcPts val="0"/>
                </a:spcBef>
                <a:spcAft>
                  <a:spcPts val="0"/>
                </a:spcAft>
                <a:buClr>
                  <a:schemeClr val="dk1"/>
                </a:buClr>
                <a:buSzPts val="1900"/>
                <a:buFont typeface="Candara"/>
                <a:buNone/>
              </a:pPr>
              <a:r>
                <a:rPr lang="es-ES" sz="1900">
                  <a:solidFill>
                    <a:schemeClr val="dk1"/>
                  </a:solidFill>
                  <a:latin typeface="Candara"/>
                  <a:ea typeface="Candara"/>
                  <a:cs typeface="Candara"/>
                  <a:sym typeface="Candara"/>
                </a:rPr>
                <a:t>It explains how a person can be driven from having an external motivation to an intrinsic motivation during the development of the activity.</a:t>
              </a:r>
              <a:endParaRPr/>
            </a:p>
          </p:txBody>
        </p:sp>
        <p:sp>
          <p:nvSpPr>
            <p:cNvPr id="323" name="Google Shape;323;p15"/>
            <p:cNvSpPr/>
            <p:nvPr/>
          </p:nvSpPr>
          <p:spPr>
            <a:xfrm>
              <a:off x="1218" y="81220"/>
              <a:ext cx="2169399" cy="2169399"/>
            </a:xfrm>
            <a:prstGeom prst="ellipse">
              <a:avLst/>
            </a:prstGeom>
            <a:gradFill>
              <a:gsLst>
                <a:gs pos="0">
                  <a:srgbClr val="ADB599"/>
                </a:gs>
                <a:gs pos="50000">
                  <a:srgbClr val="A4AE8B"/>
                </a:gs>
                <a:gs pos="100000">
                  <a:srgbClr val="919B78"/>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4" name="Google Shape;324;p15"/>
            <p:cNvSpPr txBox="1"/>
            <p:nvPr/>
          </p:nvSpPr>
          <p:spPr>
            <a:xfrm>
              <a:off x="318919" y="398921"/>
              <a:ext cx="1533997" cy="1533997"/>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chemeClr val="lt1"/>
                </a:buClr>
                <a:buSzPts val="3600"/>
                <a:buFont typeface="Candara"/>
                <a:buNone/>
              </a:pPr>
              <a:r>
                <a:rPr lang="es-ES" sz="3600" b="1">
                  <a:solidFill>
                    <a:schemeClr val="lt1"/>
                  </a:solidFill>
                  <a:latin typeface="Candara"/>
                  <a:ea typeface="Candara"/>
                  <a:cs typeface="Candara"/>
                  <a:sym typeface="Candara"/>
                </a:rPr>
                <a:t>Ryan y Deci (2000) </a:t>
              </a:r>
              <a:endParaRPr sz="3600">
                <a:solidFill>
                  <a:schemeClr val="lt1"/>
                </a:solidFill>
                <a:latin typeface="Candara"/>
                <a:ea typeface="Candara"/>
                <a:cs typeface="Candara"/>
                <a:sym typeface="Candara"/>
              </a:endParaRPr>
            </a:p>
          </p:txBody>
        </p:sp>
      </p:grpSp>
      <p:pic>
        <p:nvPicPr>
          <p:cNvPr id="13" name="Google Shape;142;p3">
            <a:extLst>
              <a:ext uri="{FF2B5EF4-FFF2-40B4-BE49-F238E27FC236}">
                <a16:creationId xmlns:a16="http://schemas.microsoft.com/office/drawing/2014/main" id="{C08FCE69-6D78-C943-BE81-84F96E632F25}"/>
              </a:ext>
            </a:extLst>
          </p:cNvPr>
          <p:cNvPicPr preferRelativeResize="0"/>
          <p:nvPr/>
        </p:nvPicPr>
        <p:blipFill rotWithShape="1">
          <a:blip r:embed="rId3">
            <a:alphaModFix/>
          </a:blip>
          <a:srcRect/>
          <a:stretch/>
        </p:blipFill>
        <p:spPr>
          <a:xfrm>
            <a:off x="10794019" y="-205299"/>
            <a:ext cx="1877667" cy="2170671"/>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19"/>
                                        </p:tgtEl>
                                        <p:attrNameLst>
                                          <p:attrName>style.visibility</p:attrName>
                                        </p:attrNameLst>
                                      </p:cBhvr>
                                      <p:to>
                                        <p:strVal val="visible"/>
                                      </p:to>
                                    </p:set>
                                    <p:animEffect transition="in" filter="fade">
                                      <p:cBhvr>
                                        <p:cTn id="7" dur="500"/>
                                        <p:tgtEl>
                                          <p:spTgt spid="31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18"/>
                                        </p:tgtEl>
                                        <p:attrNameLst>
                                          <p:attrName>style.visibility</p:attrName>
                                        </p:attrNameLst>
                                      </p:cBhvr>
                                      <p:to>
                                        <p:strVal val="visible"/>
                                      </p:to>
                                    </p:set>
                                    <p:animEffect transition="in" filter="fade">
                                      <p:cBhvr>
                                        <p:cTn id="11" dur="500"/>
                                        <p:tgtEl>
                                          <p:spTgt spid="3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29"/>
        <p:cNvGrpSpPr/>
        <p:nvPr/>
      </p:nvGrpSpPr>
      <p:grpSpPr>
        <a:xfrm>
          <a:off x="0" y="0"/>
          <a:ext cx="0" cy="0"/>
          <a:chOff x="0" y="0"/>
          <a:chExt cx="0" cy="0"/>
        </a:xfrm>
      </p:grpSpPr>
      <p:sp>
        <p:nvSpPr>
          <p:cNvPr id="330" name="Google Shape;330;p16"/>
          <p:cNvSpPr txBox="1">
            <a:spLocks noGrp="1"/>
          </p:cNvSpPr>
          <p:nvPr>
            <p:ph type="title"/>
          </p:nvPr>
        </p:nvSpPr>
        <p:spPr>
          <a:xfrm>
            <a:off x="432547" y="153234"/>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4400"/>
              <a:buFont typeface="Candara"/>
              <a:buNone/>
            </a:pPr>
            <a:r>
              <a:rPr lang="es-ES"/>
              <a:t>Lesson 1: What is Gamification?</a:t>
            </a:r>
            <a:endParaRPr/>
          </a:p>
        </p:txBody>
      </p:sp>
      <p:sp>
        <p:nvSpPr>
          <p:cNvPr id="331" name="Google Shape;331;p16"/>
          <p:cNvSpPr txBox="1">
            <a:spLocks noGrp="1"/>
          </p:cNvSpPr>
          <p:nvPr>
            <p:ph type="body" idx="1"/>
          </p:nvPr>
        </p:nvSpPr>
        <p:spPr>
          <a:xfrm>
            <a:off x="432547" y="1271471"/>
            <a:ext cx="10515600" cy="1177089"/>
          </a:xfrm>
          <a:prstGeom prst="rect">
            <a:avLst/>
          </a:prstGeom>
          <a:noFill/>
          <a:ln>
            <a:noFill/>
          </a:ln>
        </p:spPr>
        <p:txBody>
          <a:bodyPr spcFirstLastPara="1" wrap="square" lIns="91425" tIns="45700" rIns="91425" bIns="45700" anchor="t" anchorCtr="0">
            <a:normAutofit/>
          </a:bodyPr>
          <a:lstStyle/>
          <a:p>
            <a:pPr marL="455613" lvl="0" indent="-439738" algn="l" rtl="0">
              <a:lnSpc>
                <a:spcPct val="90000"/>
              </a:lnSpc>
              <a:spcBef>
                <a:spcPts val="0"/>
              </a:spcBef>
              <a:spcAft>
                <a:spcPts val="0"/>
              </a:spcAft>
              <a:buSzPts val="2800"/>
              <a:buChar char="●"/>
            </a:pPr>
            <a:r>
              <a:rPr lang="es-ES"/>
              <a:t>1.3. Psychological foundations</a:t>
            </a:r>
            <a:endParaRPr/>
          </a:p>
          <a:p>
            <a:pPr marL="846138" lvl="1" indent="-439738" algn="l" rtl="0">
              <a:lnSpc>
                <a:spcPct val="150000"/>
              </a:lnSpc>
              <a:spcBef>
                <a:spcPts val="500"/>
              </a:spcBef>
              <a:spcAft>
                <a:spcPts val="0"/>
              </a:spcAft>
              <a:buSzPts val="2400"/>
              <a:buChar char="▸"/>
            </a:pPr>
            <a:r>
              <a:rPr lang="es-ES"/>
              <a:t>SDT Self-Determination Theory</a:t>
            </a:r>
            <a:endParaRPr/>
          </a:p>
        </p:txBody>
      </p:sp>
      <p:grpSp>
        <p:nvGrpSpPr>
          <p:cNvPr id="332" name="Google Shape;332;p16"/>
          <p:cNvGrpSpPr/>
          <p:nvPr/>
        </p:nvGrpSpPr>
        <p:grpSpPr>
          <a:xfrm>
            <a:off x="2382062" y="2432929"/>
            <a:ext cx="7939161" cy="1770237"/>
            <a:chOff x="1335" y="202578"/>
            <a:chExt cx="7939161" cy="1770237"/>
          </a:xfrm>
        </p:grpSpPr>
        <p:sp>
          <p:nvSpPr>
            <p:cNvPr id="333" name="Google Shape;333;p16"/>
            <p:cNvSpPr/>
            <p:nvPr/>
          </p:nvSpPr>
          <p:spPr>
            <a:xfrm>
              <a:off x="1335" y="202578"/>
              <a:ext cx="1770237" cy="1770237"/>
            </a:xfrm>
            <a:prstGeom prst="ellipse">
              <a:avLst/>
            </a:prstGeom>
            <a:solidFill>
              <a:srgbClr val="91A686"/>
            </a:solidFill>
            <a:ln>
              <a:noFill/>
            </a:ln>
            <a:effectLst>
              <a:outerShdw blurRad="57150" dist="19050" dir="5400000" algn="ctr" rotWithShape="0">
                <a:srgbClr val="000000">
                  <a:alpha val="62745"/>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4" name="Google Shape;334;p16"/>
            <p:cNvSpPr txBox="1"/>
            <p:nvPr/>
          </p:nvSpPr>
          <p:spPr>
            <a:xfrm>
              <a:off x="260580" y="461823"/>
              <a:ext cx="1251747" cy="1251747"/>
            </a:xfrm>
            <a:prstGeom prst="rect">
              <a:avLst/>
            </a:prstGeom>
            <a:noFill/>
            <a:ln>
              <a:noFill/>
            </a:ln>
          </p:spPr>
          <p:txBody>
            <a:bodyPr spcFirstLastPara="1" wrap="square" lIns="21575" tIns="21575" rIns="21575" bIns="21575" anchor="ctr" anchorCtr="0">
              <a:noAutofit/>
            </a:bodyPr>
            <a:lstStyle/>
            <a:p>
              <a:pPr marL="0" marR="0" lvl="0" indent="0" algn="ctr" rtl="0">
                <a:lnSpc>
                  <a:spcPct val="90000"/>
                </a:lnSpc>
                <a:spcBef>
                  <a:spcPts val="0"/>
                </a:spcBef>
                <a:spcAft>
                  <a:spcPts val="0"/>
                </a:spcAft>
                <a:buClr>
                  <a:schemeClr val="lt1"/>
                </a:buClr>
                <a:buSzPts val="1700"/>
                <a:buFont typeface="Candara"/>
                <a:buNone/>
              </a:pPr>
              <a:r>
                <a:rPr lang="es-ES" sz="1700" b="1">
                  <a:solidFill>
                    <a:schemeClr val="lt1"/>
                  </a:solidFill>
                  <a:latin typeface="Candara"/>
                  <a:ea typeface="Candara"/>
                  <a:cs typeface="Candara"/>
                  <a:sym typeface="Candara"/>
                </a:rPr>
                <a:t>Need for Autonomy and Competence</a:t>
              </a:r>
              <a:endParaRPr sz="1700" b="1">
                <a:solidFill>
                  <a:schemeClr val="lt1"/>
                </a:solidFill>
                <a:latin typeface="Candara"/>
                <a:ea typeface="Candara"/>
                <a:cs typeface="Candara"/>
                <a:sym typeface="Candara"/>
              </a:endParaRPr>
            </a:p>
          </p:txBody>
        </p:sp>
        <p:sp>
          <p:nvSpPr>
            <p:cNvPr id="335" name="Google Shape;335;p16"/>
            <p:cNvSpPr/>
            <p:nvPr/>
          </p:nvSpPr>
          <p:spPr>
            <a:xfrm>
              <a:off x="1915316" y="574328"/>
              <a:ext cx="1026737" cy="1026737"/>
            </a:xfrm>
            <a:prstGeom prst="mathPlus">
              <a:avLst>
                <a:gd name="adj1" fmla="val 23520"/>
              </a:avLst>
            </a:prstGeom>
            <a:gradFill>
              <a:gsLst>
                <a:gs pos="0">
                  <a:srgbClr val="DCE6C0"/>
                </a:gs>
                <a:gs pos="50000">
                  <a:srgbClr val="D7E3B4"/>
                </a:gs>
                <a:gs pos="100000">
                  <a:srgbClr val="C0CB9C"/>
                </a:gs>
              </a:gsLst>
              <a:lin ang="5400000" scaled="0"/>
            </a:gradFill>
            <a:ln>
              <a:noFill/>
            </a:ln>
            <a:effectLst>
              <a:outerShdw blurRad="57150" dist="19050" dir="5400000" algn="ctr" rotWithShape="0">
                <a:srgbClr val="000000">
                  <a:alpha val="62745"/>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 name="Google Shape;336;p16"/>
            <p:cNvSpPr txBox="1"/>
            <p:nvPr/>
          </p:nvSpPr>
          <p:spPr>
            <a:xfrm>
              <a:off x="2051410" y="966952"/>
              <a:ext cx="754549" cy="241489"/>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chemeClr val="dk1"/>
                </a:buClr>
                <a:buSzPts val="1400"/>
                <a:buFont typeface="Candara"/>
                <a:buNone/>
              </a:pPr>
              <a:endParaRPr sz="1400" b="1">
                <a:solidFill>
                  <a:schemeClr val="lt1"/>
                </a:solidFill>
                <a:latin typeface="Candara"/>
                <a:ea typeface="Candara"/>
                <a:cs typeface="Candara"/>
                <a:sym typeface="Candara"/>
              </a:endParaRPr>
            </a:p>
          </p:txBody>
        </p:sp>
        <p:sp>
          <p:nvSpPr>
            <p:cNvPr id="337" name="Google Shape;337;p16"/>
            <p:cNvSpPr/>
            <p:nvPr/>
          </p:nvSpPr>
          <p:spPr>
            <a:xfrm>
              <a:off x="3085797" y="202578"/>
              <a:ext cx="1770237" cy="1770237"/>
            </a:xfrm>
            <a:prstGeom prst="ellipse">
              <a:avLst/>
            </a:prstGeom>
            <a:solidFill>
              <a:srgbClr val="91A686"/>
            </a:solidFill>
            <a:ln>
              <a:noFill/>
            </a:ln>
            <a:effectLst>
              <a:outerShdw blurRad="57150" dist="19050" dir="5400000" algn="ctr" rotWithShape="0">
                <a:srgbClr val="000000">
                  <a:alpha val="62745"/>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8" name="Google Shape;338;p16"/>
            <p:cNvSpPr txBox="1"/>
            <p:nvPr/>
          </p:nvSpPr>
          <p:spPr>
            <a:xfrm>
              <a:off x="3345042" y="461823"/>
              <a:ext cx="1251747" cy="1251747"/>
            </a:xfrm>
            <a:prstGeom prst="rect">
              <a:avLst/>
            </a:prstGeom>
            <a:noFill/>
            <a:ln>
              <a:noFill/>
            </a:ln>
          </p:spPr>
          <p:txBody>
            <a:bodyPr spcFirstLastPara="1" wrap="square" lIns="21575" tIns="21575" rIns="21575" bIns="21575" anchor="ctr" anchorCtr="0">
              <a:noAutofit/>
            </a:bodyPr>
            <a:lstStyle/>
            <a:p>
              <a:pPr marL="0" marR="0" lvl="0" indent="0" algn="ctr" rtl="0">
                <a:lnSpc>
                  <a:spcPct val="90000"/>
                </a:lnSpc>
                <a:spcBef>
                  <a:spcPts val="0"/>
                </a:spcBef>
                <a:spcAft>
                  <a:spcPts val="0"/>
                </a:spcAft>
                <a:buClr>
                  <a:schemeClr val="lt1"/>
                </a:buClr>
                <a:buSzPts val="1700"/>
                <a:buFont typeface="Candara"/>
                <a:buNone/>
              </a:pPr>
              <a:r>
                <a:rPr lang="es-ES" sz="1700" b="1">
                  <a:solidFill>
                    <a:schemeClr val="lt1"/>
                  </a:solidFill>
                  <a:latin typeface="Candara"/>
                  <a:ea typeface="Candara"/>
                  <a:cs typeface="Candara"/>
                  <a:sym typeface="Candara"/>
                </a:rPr>
                <a:t>Need to Belong to a Social Group</a:t>
              </a:r>
              <a:endParaRPr sz="1700" b="1">
                <a:solidFill>
                  <a:schemeClr val="lt1"/>
                </a:solidFill>
                <a:latin typeface="Candara"/>
                <a:ea typeface="Candara"/>
                <a:cs typeface="Candara"/>
                <a:sym typeface="Candara"/>
              </a:endParaRPr>
            </a:p>
          </p:txBody>
        </p:sp>
        <p:sp>
          <p:nvSpPr>
            <p:cNvPr id="339" name="Google Shape;339;p16"/>
            <p:cNvSpPr/>
            <p:nvPr/>
          </p:nvSpPr>
          <p:spPr>
            <a:xfrm>
              <a:off x="4999778" y="574328"/>
              <a:ext cx="1026737" cy="1026737"/>
            </a:xfrm>
            <a:prstGeom prst="mathEqual">
              <a:avLst>
                <a:gd name="adj1" fmla="val 23520"/>
                <a:gd name="adj2" fmla="val 11760"/>
              </a:avLst>
            </a:prstGeom>
            <a:gradFill>
              <a:gsLst>
                <a:gs pos="0">
                  <a:srgbClr val="F3F7E8"/>
                </a:gs>
                <a:gs pos="50000">
                  <a:srgbClr val="EFF6DD"/>
                </a:gs>
                <a:gs pos="100000">
                  <a:srgbClr val="D4DAC1"/>
                </a:gs>
              </a:gsLst>
              <a:lin ang="5400000" scaled="0"/>
            </a:gradFill>
            <a:ln>
              <a:noFill/>
            </a:ln>
            <a:effectLst>
              <a:outerShdw blurRad="57150" dist="19050" dir="5400000" algn="ctr" rotWithShape="0">
                <a:srgbClr val="000000">
                  <a:alpha val="62745"/>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 name="Google Shape;340;p16"/>
            <p:cNvSpPr txBox="1"/>
            <p:nvPr/>
          </p:nvSpPr>
          <p:spPr>
            <a:xfrm>
              <a:off x="5135872" y="785836"/>
              <a:ext cx="754549" cy="603721"/>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chemeClr val="dk1"/>
                </a:buClr>
                <a:buSzPts val="1400"/>
                <a:buFont typeface="Candara"/>
                <a:buNone/>
              </a:pPr>
              <a:endParaRPr sz="1400" b="1">
                <a:solidFill>
                  <a:schemeClr val="lt1"/>
                </a:solidFill>
                <a:latin typeface="Candara"/>
                <a:ea typeface="Candara"/>
                <a:cs typeface="Candara"/>
                <a:sym typeface="Candara"/>
              </a:endParaRPr>
            </a:p>
          </p:txBody>
        </p:sp>
        <p:sp>
          <p:nvSpPr>
            <p:cNvPr id="341" name="Google Shape;341;p16"/>
            <p:cNvSpPr/>
            <p:nvPr/>
          </p:nvSpPr>
          <p:spPr>
            <a:xfrm>
              <a:off x="6170259" y="202578"/>
              <a:ext cx="1770237" cy="1770237"/>
            </a:xfrm>
            <a:prstGeom prst="ellipse">
              <a:avLst/>
            </a:prstGeom>
            <a:gradFill>
              <a:gsLst>
                <a:gs pos="0">
                  <a:srgbClr val="DDE8C8"/>
                </a:gs>
                <a:gs pos="50000">
                  <a:srgbClr val="D8E5BD"/>
                </a:gs>
                <a:gs pos="100000">
                  <a:srgbClr val="C0CCA5"/>
                </a:gs>
              </a:gsLst>
              <a:lin ang="5400000" scaled="0"/>
            </a:gradFill>
            <a:ln>
              <a:noFill/>
            </a:ln>
            <a:effectLst>
              <a:outerShdw blurRad="57150" dist="19050" dir="5400000" algn="ctr" rotWithShape="0">
                <a:srgbClr val="000000">
                  <a:alpha val="62745"/>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 name="Google Shape;342;p16"/>
            <p:cNvSpPr txBox="1"/>
            <p:nvPr/>
          </p:nvSpPr>
          <p:spPr>
            <a:xfrm>
              <a:off x="6429504" y="461823"/>
              <a:ext cx="1251747" cy="1251747"/>
            </a:xfrm>
            <a:prstGeom prst="rect">
              <a:avLst/>
            </a:prstGeom>
            <a:noFill/>
            <a:ln>
              <a:noFill/>
            </a:ln>
          </p:spPr>
          <p:txBody>
            <a:bodyPr spcFirstLastPara="1" wrap="square" lIns="22850" tIns="22850" rIns="22850" bIns="22850" anchor="ctr" anchorCtr="0">
              <a:noAutofit/>
            </a:bodyPr>
            <a:lstStyle/>
            <a:p>
              <a:pPr marL="0" marR="0" lvl="0" indent="0" algn="ctr" rtl="0">
                <a:lnSpc>
                  <a:spcPct val="90000"/>
                </a:lnSpc>
                <a:spcBef>
                  <a:spcPts val="0"/>
                </a:spcBef>
                <a:spcAft>
                  <a:spcPts val="0"/>
                </a:spcAft>
                <a:buClr>
                  <a:srgbClr val="435417"/>
                </a:buClr>
                <a:buSzPts val="1800"/>
                <a:buFont typeface="Candara"/>
                <a:buNone/>
              </a:pPr>
              <a:r>
                <a:rPr lang="es-ES" sz="1800" b="1">
                  <a:solidFill>
                    <a:srgbClr val="435417"/>
                  </a:solidFill>
                  <a:latin typeface="Candara"/>
                  <a:ea typeface="Candara"/>
                  <a:cs typeface="Candara"/>
                  <a:sym typeface="Candara"/>
                </a:rPr>
                <a:t>Intrinsic Motivation</a:t>
              </a:r>
              <a:endParaRPr sz="1800" b="1">
                <a:solidFill>
                  <a:srgbClr val="435417"/>
                </a:solidFill>
                <a:latin typeface="Candara"/>
                <a:ea typeface="Candara"/>
                <a:cs typeface="Candara"/>
                <a:sym typeface="Candara"/>
              </a:endParaRPr>
            </a:p>
          </p:txBody>
        </p:sp>
      </p:grpSp>
      <p:sp>
        <p:nvSpPr>
          <p:cNvPr id="343" name="Google Shape;343;p16"/>
          <p:cNvSpPr/>
          <p:nvPr/>
        </p:nvSpPr>
        <p:spPr>
          <a:xfrm>
            <a:off x="274321" y="4659587"/>
            <a:ext cx="8514079" cy="2031325"/>
          </a:xfrm>
          <a:prstGeom prst="wedgeRectCallout">
            <a:avLst>
              <a:gd name="adj1" fmla="val -15631"/>
              <a:gd name="adj2" fmla="val -82048"/>
            </a:avLst>
          </a:prstGeom>
          <a:solidFill>
            <a:schemeClr val="accent3"/>
          </a:solidFill>
          <a:ln w="9525" cap="flat" cmpd="sng">
            <a:solidFill>
              <a:srgbClr val="91A686"/>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spcBef>
                <a:spcPts val="0"/>
              </a:spcBef>
              <a:spcAft>
                <a:spcPts val="0"/>
              </a:spcAft>
              <a:buNone/>
            </a:pPr>
            <a:r>
              <a:rPr lang="es-ES" sz="1800">
                <a:solidFill>
                  <a:schemeClr val="dk1"/>
                </a:solidFill>
                <a:latin typeface="Candara"/>
                <a:ea typeface="Candara"/>
                <a:cs typeface="Candara"/>
                <a:sym typeface="Candara"/>
              </a:rPr>
              <a:t>Individuals Will adopts and make a goal as personal if they know the objective well, if they understand it and if they have the skills and capabilities to achieve it successfully.</a:t>
            </a:r>
            <a:endParaRPr/>
          </a:p>
          <a:p>
            <a:pPr marL="0" marR="0" lvl="0" indent="0" algn="l" rtl="0">
              <a:spcBef>
                <a:spcPts val="0"/>
              </a:spcBef>
              <a:spcAft>
                <a:spcPts val="0"/>
              </a:spcAft>
              <a:buNone/>
            </a:pPr>
            <a:endParaRPr sz="1800">
              <a:solidFill>
                <a:schemeClr val="dk1"/>
              </a:solidFill>
              <a:latin typeface="Candara"/>
              <a:ea typeface="Candara"/>
              <a:cs typeface="Candara"/>
              <a:sym typeface="Candara"/>
            </a:endParaRPr>
          </a:p>
          <a:p>
            <a:pPr marL="285750" marR="0" lvl="0" indent="-285750" algn="l" rtl="0">
              <a:spcBef>
                <a:spcPts val="0"/>
              </a:spcBef>
              <a:spcAft>
                <a:spcPts val="0"/>
              </a:spcAft>
              <a:buClr>
                <a:srgbClr val="435417"/>
              </a:buClr>
              <a:buSzPts val="1800"/>
              <a:buFont typeface="Noto Sans Symbols"/>
              <a:buChar char="❖"/>
            </a:pPr>
            <a:r>
              <a:rPr lang="es-ES" sz="1800">
                <a:solidFill>
                  <a:schemeClr val="dk1"/>
                </a:solidFill>
                <a:latin typeface="Candara"/>
                <a:ea typeface="Candara"/>
                <a:cs typeface="Candara"/>
                <a:sym typeface="Candara"/>
              </a:rPr>
              <a:t>To satisfy the students’ need for autonomy, the objectives must be clear at all times and the feedback must be immediate.</a:t>
            </a:r>
            <a:endParaRPr/>
          </a:p>
          <a:p>
            <a:pPr marL="285750" marR="0" lvl="0" indent="-285750" algn="l" rtl="0">
              <a:spcBef>
                <a:spcPts val="0"/>
              </a:spcBef>
              <a:spcAft>
                <a:spcPts val="0"/>
              </a:spcAft>
              <a:buClr>
                <a:srgbClr val="435417"/>
              </a:buClr>
              <a:buSzPts val="1800"/>
              <a:buFont typeface="Noto Sans Symbols"/>
              <a:buChar char="❖"/>
            </a:pPr>
            <a:r>
              <a:rPr lang="es-ES" sz="1800">
                <a:solidFill>
                  <a:schemeClr val="dk1"/>
                </a:solidFill>
                <a:latin typeface="Candara"/>
                <a:ea typeface="Candara"/>
                <a:cs typeface="Candara"/>
                <a:sym typeface="Candara"/>
              </a:rPr>
              <a:t>To satisfy the need for competence, it is important that intermediate goals are small and achievable and increase the level of difficulty.</a:t>
            </a:r>
            <a:endParaRPr/>
          </a:p>
        </p:txBody>
      </p:sp>
      <p:pic>
        <p:nvPicPr>
          <p:cNvPr id="16" name="Google Shape;142;p3">
            <a:extLst>
              <a:ext uri="{FF2B5EF4-FFF2-40B4-BE49-F238E27FC236}">
                <a16:creationId xmlns:a16="http://schemas.microsoft.com/office/drawing/2014/main" id="{FACEEE0C-D311-FD48-A612-353A31C2D789}"/>
              </a:ext>
            </a:extLst>
          </p:cNvPr>
          <p:cNvPicPr preferRelativeResize="0"/>
          <p:nvPr/>
        </p:nvPicPr>
        <p:blipFill rotWithShape="1">
          <a:blip r:embed="rId3">
            <a:alphaModFix/>
          </a:blip>
          <a:srcRect/>
          <a:stretch/>
        </p:blipFill>
        <p:spPr>
          <a:xfrm>
            <a:off x="10794019" y="-205299"/>
            <a:ext cx="1877667" cy="2170671"/>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43"/>
                                        </p:tgtEl>
                                        <p:attrNameLst>
                                          <p:attrName>style.visibility</p:attrName>
                                        </p:attrNameLst>
                                      </p:cBhvr>
                                      <p:to>
                                        <p:strVal val="visible"/>
                                      </p:to>
                                    </p:set>
                                    <p:animEffect transition="in" filter="fade">
                                      <p:cBhvr>
                                        <p:cTn id="7" dur="500"/>
                                        <p:tgtEl>
                                          <p:spTgt spid="3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48"/>
        <p:cNvGrpSpPr/>
        <p:nvPr/>
      </p:nvGrpSpPr>
      <p:grpSpPr>
        <a:xfrm>
          <a:off x="0" y="0"/>
          <a:ext cx="0" cy="0"/>
          <a:chOff x="0" y="0"/>
          <a:chExt cx="0" cy="0"/>
        </a:xfrm>
      </p:grpSpPr>
      <p:sp>
        <p:nvSpPr>
          <p:cNvPr id="349" name="Google Shape;349;p17"/>
          <p:cNvSpPr txBox="1">
            <a:spLocks noGrp="1"/>
          </p:cNvSpPr>
          <p:nvPr>
            <p:ph type="title"/>
          </p:nvPr>
        </p:nvSpPr>
        <p:spPr>
          <a:xfrm>
            <a:off x="432547" y="153234"/>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4400"/>
              <a:buFont typeface="Candara"/>
              <a:buNone/>
            </a:pPr>
            <a:r>
              <a:rPr lang="es-ES"/>
              <a:t>Lesson 1: What is Gamification?</a:t>
            </a:r>
            <a:endParaRPr/>
          </a:p>
        </p:txBody>
      </p:sp>
      <p:sp>
        <p:nvSpPr>
          <p:cNvPr id="350" name="Google Shape;350;p17"/>
          <p:cNvSpPr txBox="1">
            <a:spLocks noGrp="1"/>
          </p:cNvSpPr>
          <p:nvPr>
            <p:ph type="body" idx="1"/>
          </p:nvPr>
        </p:nvSpPr>
        <p:spPr>
          <a:xfrm>
            <a:off x="432547" y="1271471"/>
            <a:ext cx="10515600" cy="1177089"/>
          </a:xfrm>
          <a:prstGeom prst="rect">
            <a:avLst/>
          </a:prstGeom>
          <a:noFill/>
          <a:ln>
            <a:noFill/>
          </a:ln>
        </p:spPr>
        <p:txBody>
          <a:bodyPr spcFirstLastPara="1" wrap="square" lIns="91425" tIns="45700" rIns="91425" bIns="45700" anchor="t" anchorCtr="0">
            <a:normAutofit/>
          </a:bodyPr>
          <a:lstStyle/>
          <a:p>
            <a:pPr marL="455613" lvl="0" indent="-439738" algn="l" rtl="0">
              <a:lnSpc>
                <a:spcPct val="90000"/>
              </a:lnSpc>
              <a:spcBef>
                <a:spcPts val="0"/>
              </a:spcBef>
              <a:spcAft>
                <a:spcPts val="0"/>
              </a:spcAft>
              <a:buSzPts val="2800"/>
              <a:buChar char="●"/>
            </a:pPr>
            <a:r>
              <a:rPr lang="es-ES"/>
              <a:t>1.3. Psychological foundations</a:t>
            </a:r>
            <a:endParaRPr/>
          </a:p>
          <a:p>
            <a:pPr marL="846138" lvl="1" indent="-439738" algn="l" rtl="0">
              <a:lnSpc>
                <a:spcPct val="150000"/>
              </a:lnSpc>
              <a:spcBef>
                <a:spcPts val="500"/>
              </a:spcBef>
              <a:spcAft>
                <a:spcPts val="0"/>
              </a:spcAft>
              <a:buSzPts val="2400"/>
              <a:buChar char="▸"/>
            </a:pPr>
            <a:r>
              <a:rPr lang="es-ES"/>
              <a:t>SDT Self-Determination Theory</a:t>
            </a:r>
            <a:endParaRPr/>
          </a:p>
        </p:txBody>
      </p:sp>
      <p:grpSp>
        <p:nvGrpSpPr>
          <p:cNvPr id="351" name="Google Shape;351;p17"/>
          <p:cNvGrpSpPr/>
          <p:nvPr/>
        </p:nvGrpSpPr>
        <p:grpSpPr>
          <a:xfrm>
            <a:off x="2382062" y="2432929"/>
            <a:ext cx="7939161" cy="1770237"/>
            <a:chOff x="1335" y="202578"/>
            <a:chExt cx="7939161" cy="1770237"/>
          </a:xfrm>
        </p:grpSpPr>
        <p:sp>
          <p:nvSpPr>
            <p:cNvPr id="352" name="Google Shape;352;p17"/>
            <p:cNvSpPr/>
            <p:nvPr/>
          </p:nvSpPr>
          <p:spPr>
            <a:xfrm>
              <a:off x="1335" y="202578"/>
              <a:ext cx="1770237" cy="1770237"/>
            </a:xfrm>
            <a:prstGeom prst="ellipse">
              <a:avLst/>
            </a:prstGeom>
            <a:solidFill>
              <a:srgbClr val="91A686"/>
            </a:solidFill>
            <a:ln>
              <a:noFill/>
            </a:ln>
            <a:effectLst>
              <a:outerShdw blurRad="57150" dist="19050" dir="5400000" algn="ctr" rotWithShape="0">
                <a:srgbClr val="000000">
                  <a:alpha val="62745"/>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 name="Google Shape;353;p17"/>
            <p:cNvSpPr txBox="1"/>
            <p:nvPr/>
          </p:nvSpPr>
          <p:spPr>
            <a:xfrm>
              <a:off x="260580" y="461823"/>
              <a:ext cx="1251747" cy="1251747"/>
            </a:xfrm>
            <a:prstGeom prst="rect">
              <a:avLst/>
            </a:prstGeom>
            <a:noFill/>
            <a:ln>
              <a:noFill/>
            </a:ln>
          </p:spPr>
          <p:txBody>
            <a:bodyPr spcFirstLastPara="1" wrap="square" lIns="21575" tIns="21575" rIns="21575" bIns="21575" anchor="ctr" anchorCtr="0">
              <a:noAutofit/>
            </a:bodyPr>
            <a:lstStyle/>
            <a:p>
              <a:pPr marL="0" marR="0" lvl="0" indent="0" algn="ctr" rtl="0">
                <a:lnSpc>
                  <a:spcPct val="90000"/>
                </a:lnSpc>
                <a:spcBef>
                  <a:spcPts val="0"/>
                </a:spcBef>
                <a:spcAft>
                  <a:spcPts val="0"/>
                </a:spcAft>
                <a:buClr>
                  <a:schemeClr val="lt1"/>
                </a:buClr>
                <a:buSzPts val="1700"/>
                <a:buFont typeface="Candara"/>
                <a:buNone/>
              </a:pPr>
              <a:r>
                <a:rPr lang="es-ES" sz="1700" b="1">
                  <a:solidFill>
                    <a:schemeClr val="lt1"/>
                  </a:solidFill>
                  <a:latin typeface="Candara"/>
                  <a:ea typeface="Candara"/>
                  <a:cs typeface="Candara"/>
                  <a:sym typeface="Candara"/>
                </a:rPr>
                <a:t>Need for Autonomy and Competence</a:t>
              </a:r>
              <a:endParaRPr sz="1700" b="1">
                <a:solidFill>
                  <a:schemeClr val="lt1"/>
                </a:solidFill>
                <a:latin typeface="Candara"/>
                <a:ea typeface="Candara"/>
                <a:cs typeface="Candara"/>
                <a:sym typeface="Candara"/>
              </a:endParaRPr>
            </a:p>
          </p:txBody>
        </p:sp>
        <p:sp>
          <p:nvSpPr>
            <p:cNvPr id="354" name="Google Shape;354;p17"/>
            <p:cNvSpPr/>
            <p:nvPr/>
          </p:nvSpPr>
          <p:spPr>
            <a:xfrm>
              <a:off x="1915316" y="574328"/>
              <a:ext cx="1026737" cy="1026737"/>
            </a:xfrm>
            <a:prstGeom prst="mathPlus">
              <a:avLst>
                <a:gd name="adj1" fmla="val 23520"/>
              </a:avLst>
            </a:prstGeom>
            <a:gradFill>
              <a:gsLst>
                <a:gs pos="0">
                  <a:srgbClr val="DCE6C0"/>
                </a:gs>
                <a:gs pos="50000">
                  <a:srgbClr val="D7E3B4"/>
                </a:gs>
                <a:gs pos="100000">
                  <a:srgbClr val="C0CB9C"/>
                </a:gs>
              </a:gsLst>
              <a:lin ang="5400000" scaled="0"/>
            </a:gradFill>
            <a:ln>
              <a:noFill/>
            </a:ln>
            <a:effectLst>
              <a:outerShdw blurRad="57150" dist="19050" dir="5400000" algn="ctr" rotWithShape="0">
                <a:srgbClr val="000000">
                  <a:alpha val="62745"/>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5" name="Google Shape;355;p17"/>
            <p:cNvSpPr txBox="1"/>
            <p:nvPr/>
          </p:nvSpPr>
          <p:spPr>
            <a:xfrm>
              <a:off x="2051410" y="966952"/>
              <a:ext cx="754549" cy="241489"/>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chemeClr val="dk1"/>
                </a:buClr>
                <a:buSzPts val="1400"/>
                <a:buFont typeface="Candara"/>
                <a:buNone/>
              </a:pPr>
              <a:endParaRPr sz="1400" b="1">
                <a:solidFill>
                  <a:schemeClr val="lt1"/>
                </a:solidFill>
                <a:latin typeface="Candara"/>
                <a:ea typeface="Candara"/>
                <a:cs typeface="Candara"/>
                <a:sym typeface="Candara"/>
              </a:endParaRPr>
            </a:p>
          </p:txBody>
        </p:sp>
        <p:sp>
          <p:nvSpPr>
            <p:cNvPr id="356" name="Google Shape;356;p17"/>
            <p:cNvSpPr/>
            <p:nvPr/>
          </p:nvSpPr>
          <p:spPr>
            <a:xfrm>
              <a:off x="3085797" y="202578"/>
              <a:ext cx="1770237" cy="1770237"/>
            </a:xfrm>
            <a:prstGeom prst="ellipse">
              <a:avLst/>
            </a:prstGeom>
            <a:solidFill>
              <a:srgbClr val="91A686"/>
            </a:solidFill>
            <a:ln>
              <a:noFill/>
            </a:ln>
            <a:effectLst>
              <a:outerShdw blurRad="57150" dist="19050" dir="5400000" algn="ctr" rotWithShape="0">
                <a:srgbClr val="000000">
                  <a:alpha val="62745"/>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7" name="Google Shape;357;p17"/>
            <p:cNvSpPr txBox="1"/>
            <p:nvPr/>
          </p:nvSpPr>
          <p:spPr>
            <a:xfrm>
              <a:off x="3345042" y="461823"/>
              <a:ext cx="1251747" cy="1251747"/>
            </a:xfrm>
            <a:prstGeom prst="rect">
              <a:avLst/>
            </a:prstGeom>
            <a:noFill/>
            <a:ln>
              <a:noFill/>
            </a:ln>
          </p:spPr>
          <p:txBody>
            <a:bodyPr spcFirstLastPara="1" wrap="square" lIns="21575" tIns="21575" rIns="21575" bIns="21575" anchor="ctr" anchorCtr="0">
              <a:noAutofit/>
            </a:bodyPr>
            <a:lstStyle/>
            <a:p>
              <a:pPr marL="0" marR="0" lvl="0" indent="0" algn="ctr" rtl="0">
                <a:lnSpc>
                  <a:spcPct val="90000"/>
                </a:lnSpc>
                <a:spcBef>
                  <a:spcPts val="0"/>
                </a:spcBef>
                <a:spcAft>
                  <a:spcPts val="0"/>
                </a:spcAft>
                <a:buClr>
                  <a:schemeClr val="lt1"/>
                </a:buClr>
                <a:buSzPts val="1700"/>
                <a:buFont typeface="Candara"/>
                <a:buNone/>
              </a:pPr>
              <a:r>
                <a:rPr lang="es-ES" sz="1700" b="1">
                  <a:solidFill>
                    <a:schemeClr val="lt1"/>
                  </a:solidFill>
                  <a:latin typeface="Candara"/>
                  <a:ea typeface="Candara"/>
                  <a:cs typeface="Candara"/>
                  <a:sym typeface="Candara"/>
                </a:rPr>
                <a:t>Need to Belong to a Social Group</a:t>
              </a:r>
              <a:endParaRPr sz="1700" b="1">
                <a:solidFill>
                  <a:schemeClr val="lt1"/>
                </a:solidFill>
                <a:latin typeface="Candara"/>
                <a:ea typeface="Candara"/>
                <a:cs typeface="Candara"/>
                <a:sym typeface="Candara"/>
              </a:endParaRPr>
            </a:p>
          </p:txBody>
        </p:sp>
        <p:sp>
          <p:nvSpPr>
            <p:cNvPr id="358" name="Google Shape;358;p17"/>
            <p:cNvSpPr/>
            <p:nvPr/>
          </p:nvSpPr>
          <p:spPr>
            <a:xfrm>
              <a:off x="4999778" y="574328"/>
              <a:ext cx="1026737" cy="1026737"/>
            </a:xfrm>
            <a:prstGeom prst="mathEqual">
              <a:avLst>
                <a:gd name="adj1" fmla="val 23520"/>
                <a:gd name="adj2" fmla="val 11760"/>
              </a:avLst>
            </a:prstGeom>
            <a:gradFill>
              <a:gsLst>
                <a:gs pos="0">
                  <a:srgbClr val="F3F7E8"/>
                </a:gs>
                <a:gs pos="50000">
                  <a:srgbClr val="EFF6DD"/>
                </a:gs>
                <a:gs pos="100000">
                  <a:srgbClr val="D4DAC1"/>
                </a:gs>
              </a:gsLst>
              <a:lin ang="5400000" scaled="0"/>
            </a:gradFill>
            <a:ln>
              <a:noFill/>
            </a:ln>
            <a:effectLst>
              <a:outerShdw blurRad="57150" dist="19050" dir="5400000" algn="ctr" rotWithShape="0">
                <a:srgbClr val="000000">
                  <a:alpha val="62745"/>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9" name="Google Shape;359;p17"/>
            <p:cNvSpPr txBox="1"/>
            <p:nvPr/>
          </p:nvSpPr>
          <p:spPr>
            <a:xfrm>
              <a:off x="5135872" y="785836"/>
              <a:ext cx="754549" cy="603721"/>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chemeClr val="dk1"/>
                </a:buClr>
                <a:buSzPts val="1400"/>
                <a:buFont typeface="Candara"/>
                <a:buNone/>
              </a:pPr>
              <a:endParaRPr sz="1400" b="1">
                <a:solidFill>
                  <a:schemeClr val="lt1"/>
                </a:solidFill>
                <a:latin typeface="Candara"/>
                <a:ea typeface="Candara"/>
                <a:cs typeface="Candara"/>
                <a:sym typeface="Candara"/>
              </a:endParaRPr>
            </a:p>
          </p:txBody>
        </p:sp>
        <p:sp>
          <p:nvSpPr>
            <p:cNvPr id="360" name="Google Shape;360;p17"/>
            <p:cNvSpPr/>
            <p:nvPr/>
          </p:nvSpPr>
          <p:spPr>
            <a:xfrm>
              <a:off x="6170259" y="202578"/>
              <a:ext cx="1770237" cy="1770237"/>
            </a:xfrm>
            <a:prstGeom prst="ellipse">
              <a:avLst/>
            </a:prstGeom>
            <a:gradFill>
              <a:gsLst>
                <a:gs pos="0">
                  <a:srgbClr val="DDE8C8"/>
                </a:gs>
                <a:gs pos="50000">
                  <a:srgbClr val="D8E5BD"/>
                </a:gs>
                <a:gs pos="100000">
                  <a:srgbClr val="C0CCA5"/>
                </a:gs>
              </a:gsLst>
              <a:lin ang="5400000" scaled="0"/>
            </a:gradFill>
            <a:ln>
              <a:noFill/>
            </a:ln>
            <a:effectLst>
              <a:outerShdw blurRad="57150" dist="19050" dir="5400000" algn="ctr" rotWithShape="0">
                <a:srgbClr val="000000">
                  <a:alpha val="62745"/>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1" name="Google Shape;361;p17"/>
            <p:cNvSpPr txBox="1"/>
            <p:nvPr/>
          </p:nvSpPr>
          <p:spPr>
            <a:xfrm>
              <a:off x="6429504" y="461823"/>
              <a:ext cx="1251747" cy="1251747"/>
            </a:xfrm>
            <a:prstGeom prst="rect">
              <a:avLst/>
            </a:prstGeom>
            <a:noFill/>
            <a:ln>
              <a:noFill/>
            </a:ln>
          </p:spPr>
          <p:txBody>
            <a:bodyPr spcFirstLastPara="1" wrap="square" lIns="22850" tIns="22850" rIns="22850" bIns="22850" anchor="ctr" anchorCtr="0">
              <a:noAutofit/>
            </a:bodyPr>
            <a:lstStyle/>
            <a:p>
              <a:pPr marL="0" marR="0" lvl="0" indent="0" algn="ctr" rtl="0">
                <a:lnSpc>
                  <a:spcPct val="90000"/>
                </a:lnSpc>
                <a:spcBef>
                  <a:spcPts val="0"/>
                </a:spcBef>
                <a:spcAft>
                  <a:spcPts val="0"/>
                </a:spcAft>
                <a:buClr>
                  <a:srgbClr val="435417"/>
                </a:buClr>
                <a:buSzPts val="1800"/>
                <a:buFont typeface="Candara"/>
                <a:buNone/>
              </a:pPr>
              <a:r>
                <a:rPr lang="es-ES" sz="1800" b="1">
                  <a:solidFill>
                    <a:srgbClr val="435417"/>
                  </a:solidFill>
                  <a:latin typeface="Candara"/>
                  <a:ea typeface="Candara"/>
                  <a:cs typeface="Candara"/>
                  <a:sym typeface="Candara"/>
                </a:rPr>
                <a:t>Intrinsic Motivation</a:t>
              </a:r>
              <a:endParaRPr sz="1800" b="1">
                <a:solidFill>
                  <a:srgbClr val="435417"/>
                </a:solidFill>
                <a:latin typeface="Candara"/>
                <a:ea typeface="Candara"/>
                <a:cs typeface="Candara"/>
                <a:sym typeface="Candara"/>
              </a:endParaRPr>
            </a:p>
          </p:txBody>
        </p:sp>
      </p:grpSp>
      <p:sp>
        <p:nvSpPr>
          <p:cNvPr id="362" name="Google Shape;362;p17"/>
          <p:cNvSpPr/>
          <p:nvPr/>
        </p:nvSpPr>
        <p:spPr>
          <a:xfrm>
            <a:off x="274321" y="4659587"/>
            <a:ext cx="8514079" cy="2031325"/>
          </a:xfrm>
          <a:prstGeom prst="wedgeRectCallout">
            <a:avLst>
              <a:gd name="adj1" fmla="val 21243"/>
              <a:gd name="adj2" fmla="val -80476"/>
            </a:avLst>
          </a:prstGeom>
          <a:solidFill>
            <a:schemeClr val="accent3"/>
          </a:solidFill>
          <a:ln w="9525" cap="flat" cmpd="sng">
            <a:solidFill>
              <a:srgbClr val="91A686"/>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spcBef>
                <a:spcPts val="0"/>
              </a:spcBef>
              <a:spcAft>
                <a:spcPts val="0"/>
              </a:spcAft>
              <a:buNone/>
            </a:pPr>
            <a:r>
              <a:rPr lang="es-ES" sz="1800">
                <a:solidFill>
                  <a:schemeClr val="dk1"/>
                </a:solidFill>
                <a:latin typeface="Candara"/>
                <a:ea typeface="Candara"/>
                <a:cs typeface="Candara"/>
                <a:sym typeface="Candara"/>
              </a:rPr>
              <a:t>People tend to make personal the values and objectives of the social groups to which they belong.</a:t>
            </a:r>
            <a:endParaRPr/>
          </a:p>
          <a:p>
            <a:pPr marL="0" marR="0" lvl="0" indent="0" algn="l" rtl="0">
              <a:spcBef>
                <a:spcPts val="0"/>
              </a:spcBef>
              <a:spcAft>
                <a:spcPts val="0"/>
              </a:spcAft>
              <a:buNone/>
            </a:pPr>
            <a:endParaRPr sz="1800">
              <a:solidFill>
                <a:schemeClr val="dk1"/>
              </a:solidFill>
              <a:latin typeface="Candara"/>
              <a:ea typeface="Candara"/>
              <a:cs typeface="Candara"/>
              <a:sym typeface="Candara"/>
            </a:endParaRPr>
          </a:p>
          <a:p>
            <a:pPr marL="285750" marR="0" lvl="0" indent="-285750" algn="l" rtl="0">
              <a:spcBef>
                <a:spcPts val="0"/>
              </a:spcBef>
              <a:spcAft>
                <a:spcPts val="0"/>
              </a:spcAft>
              <a:buClr>
                <a:srgbClr val="435417"/>
              </a:buClr>
              <a:buSzPts val="1800"/>
              <a:buFont typeface="Noto Sans Symbols"/>
              <a:buChar char="❖"/>
            </a:pPr>
            <a:r>
              <a:rPr lang="es-ES" sz="1800">
                <a:solidFill>
                  <a:schemeClr val="dk1"/>
                </a:solidFill>
                <a:latin typeface="Candara"/>
                <a:ea typeface="Candara"/>
                <a:cs typeface="Candara"/>
                <a:sym typeface="Candara"/>
              </a:rPr>
              <a:t>To satisfy this relationship need, it is important that participation in our gamified activities is group-based, that there is connection and communication between team members and that goals are shared.</a:t>
            </a:r>
            <a:endParaRPr/>
          </a:p>
          <a:p>
            <a:pPr marL="0" marR="0" lvl="0" indent="0" algn="l" rtl="0">
              <a:spcBef>
                <a:spcPts val="0"/>
              </a:spcBef>
              <a:spcAft>
                <a:spcPts val="0"/>
              </a:spcAft>
              <a:buNone/>
            </a:pPr>
            <a:endParaRPr sz="1800">
              <a:solidFill>
                <a:schemeClr val="dk1"/>
              </a:solidFill>
              <a:latin typeface="Candara"/>
              <a:ea typeface="Candara"/>
              <a:cs typeface="Candara"/>
              <a:sym typeface="Candara"/>
            </a:endParaRPr>
          </a:p>
        </p:txBody>
      </p:sp>
      <p:pic>
        <p:nvPicPr>
          <p:cNvPr id="16" name="Google Shape;142;p3">
            <a:extLst>
              <a:ext uri="{FF2B5EF4-FFF2-40B4-BE49-F238E27FC236}">
                <a16:creationId xmlns:a16="http://schemas.microsoft.com/office/drawing/2014/main" id="{67EC1553-A73F-8740-ABC3-AF1082C5A10F}"/>
              </a:ext>
            </a:extLst>
          </p:cNvPr>
          <p:cNvPicPr preferRelativeResize="0"/>
          <p:nvPr/>
        </p:nvPicPr>
        <p:blipFill rotWithShape="1">
          <a:blip r:embed="rId3">
            <a:alphaModFix/>
          </a:blip>
          <a:srcRect/>
          <a:stretch/>
        </p:blipFill>
        <p:spPr>
          <a:xfrm>
            <a:off x="10794019" y="-205299"/>
            <a:ext cx="1877667" cy="2170671"/>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62"/>
                                        </p:tgtEl>
                                        <p:attrNameLst>
                                          <p:attrName>style.visibility</p:attrName>
                                        </p:attrNameLst>
                                      </p:cBhvr>
                                      <p:to>
                                        <p:strVal val="visible"/>
                                      </p:to>
                                    </p:set>
                                    <p:animEffect transition="in" filter="fade">
                                      <p:cBhvr>
                                        <p:cTn id="7" dur="500"/>
                                        <p:tgtEl>
                                          <p:spTgt spid="3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67"/>
        <p:cNvGrpSpPr/>
        <p:nvPr/>
      </p:nvGrpSpPr>
      <p:grpSpPr>
        <a:xfrm>
          <a:off x="0" y="0"/>
          <a:ext cx="0" cy="0"/>
          <a:chOff x="0" y="0"/>
          <a:chExt cx="0" cy="0"/>
        </a:xfrm>
      </p:grpSpPr>
      <p:sp>
        <p:nvSpPr>
          <p:cNvPr id="368" name="Google Shape;368;p18"/>
          <p:cNvSpPr txBox="1">
            <a:spLocks noGrp="1"/>
          </p:cNvSpPr>
          <p:nvPr>
            <p:ph type="title"/>
          </p:nvPr>
        </p:nvSpPr>
        <p:spPr>
          <a:xfrm>
            <a:off x="775447" y="433788"/>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4400"/>
              <a:buFont typeface="Candara"/>
              <a:buNone/>
            </a:pPr>
            <a:r>
              <a:rPr lang="es-ES"/>
              <a:t>Lesson 1: What is Gamification?</a:t>
            </a:r>
            <a:endParaRPr/>
          </a:p>
        </p:txBody>
      </p:sp>
      <p:sp>
        <p:nvSpPr>
          <p:cNvPr id="369" name="Google Shape;369;p18"/>
          <p:cNvSpPr txBox="1">
            <a:spLocks noGrp="1"/>
          </p:cNvSpPr>
          <p:nvPr>
            <p:ph type="body" idx="1"/>
          </p:nvPr>
        </p:nvSpPr>
        <p:spPr>
          <a:xfrm>
            <a:off x="775447" y="1911551"/>
            <a:ext cx="10515600" cy="1177089"/>
          </a:xfrm>
          <a:prstGeom prst="rect">
            <a:avLst/>
          </a:prstGeom>
          <a:noFill/>
          <a:ln>
            <a:noFill/>
          </a:ln>
        </p:spPr>
        <p:txBody>
          <a:bodyPr spcFirstLastPara="1" wrap="square" lIns="91425" tIns="45700" rIns="91425" bIns="45700" anchor="t" anchorCtr="0">
            <a:normAutofit/>
          </a:bodyPr>
          <a:lstStyle/>
          <a:p>
            <a:pPr marL="455613" lvl="0" indent="-439738" algn="l" rtl="0">
              <a:lnSpc>
                <a:spcPct val="90000"/>
              </a:lnSpc>
              <a:spcBef>
                <a:spcPts val="0"/>
              </a:spcBef>
              <a:spcAft>
                <a:spcPts val="0"/>
              </a:spcAft>
              <a:buSzPts val="2800"/>
              <a:buChar char="●"/>
            </a:pPr>
            <a:r>
              <a:rPr lang="es-ES"/>
              <a:t>1.3. Psychological foundations</a:t>
            </a:r>
            <a:endParaRPr/>
          </a:p>
          <a:p>
            <a:pPr marL="846138" lvl="1" indent="-439738" algn="l" rtl="0">
              <a:lnSpc>
                <a:spcPct val="150000"/>
              </a:lnSpc>
              <a:spcBef>
                <a:spcPts val="500"/>
              </a:spcBef>
              <a:spcAft>
                <a:spcPts val="0"/>
              </a:spcAft>
              <a:buSzPts val="2400"/>
              <a:buChar char="▸"/>
            </a:pPr>
            <a:r>
              <a:rPr lang="es-ES"/>
              <a:t>SDT Self-Determination Theory</a:t>
            </a:r>
            <a:endParaRPr/>
          </a:p>
        </p:txBody>
      </p:sp>
      <p:sp>
        <p:nvSpPr>
          <p:cNvPr id="372" name="Google Shape;372;p18"/>
          <p:cNvSpPr/>
          <p:nvPr/>
        </p:nvSpPr>
        <p:spPr>
          <a:xfrm>
            <a:off x="5781040" y="3083782"/>
            <a:ext cx="3115882" cy="3554373"/>
          </a:xfrm>
          <a:prstGeom prst="flowChartPunchedCard">
            <a:avLst/>
          </a:prstGeom>
          <a:solidFill>
            <a:schemeClr val="lt1"/>
          </a:solidFill>
          <a:ln w="9525" cap="flat" cmpd="sng">
            <a:solidFill>
              <a:srgbClr val="9C171C"/>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spcBef>
                <a:spcPts val="0"/>
              </a:spcBef>
              <a:spcAft>
                <a:spcPts val="0"/>
              </a:spcAft>
              <a:buNone/>
            </a:pPr>
            <a:r>
              <a:rPr lang="es-ES" sz="1800">
                <a:solidFill>
                  <a:schemeClr val="dk1"/>
                </a:solidFill>
                <a:latin typeface="Candara"/>
                <a:ea typeface="Candara"/>
                <a:cs typeface="Candara"/>
                <a:sym typeface="Candara"/>
              </a:rPr>
              <a:t>It is achieved when there is a balance between the difficulty of a task and the individuals’ ability to perform it.</a:t>
            </a:r>
            <a:endParaRPr/>
          </a:p>
          <a:p>
            <a:pPr marL="0" marR="0" lvl="0" indent="0" algn="ctr" rtl="0">
              <a:spcBef>
                <a:spcPts val="0"/>
              </a:spcBef>
              <a:spcAft>
                <a:spcPts val="0"/>
              </a:spcAft>
              <a:buNone/>
            </a:pPr>
            <a:r>
              <a:rPr lang="es-ES" sz="1800">
                <a:solidFill>
                  <a:schemeClr val="dk1"/>
                </a:solidFill>
                <a:latin typeface="Candara"/>
                <a:ea typeface="Candara"/>
                <a:cs typeface="Candara"/>
                <a:sym typeface="Candara"/>
              </a:rPr>
              <a:t> </a:t>
            </a:r>
            <a:endParaRPr/>
          </a:p>
          <a:p>
            <a:pPr marL="0" marR="0" lvl="0" indent="0" algn="ctr" rtl="0">
              <a:spcBef>
                <a:spcPts val="0"/>
              </a:spcBef>
              <a:spcAft>
                <a:spcPts val="0"/>
              </a:spcAft>
              <a:buNone/>
            </a:pPr>
            <a:r>
              <a:rPr lang="es-ES" sz="1800">
                <a:solidFill>
                  <a:schemeClr val="dk1"/>
                </a:solidFill>
                <a:latin typeface="Candara"/>
                <a:ea typeface="Candara"/>
                <a:cs typeface="Candara"/>
                <a:sym typeface="Candara"/>
              </a:rPr>
              <a:t>Activities should be challenging so as not to be bored but affordable so as not to give up.</a:t>
            </a:r>
            <a:endParaRPr/>
          </a:p>
          <a:p>
            <a:pPr marL="0" marR="0" lvl="0" indent="0" algn="ctr" rtl="0">
              <a:spcBef>
                <a:spcPts val="0"/>
              </a:spcBef>
              <a:spcAft>
                <a:spcPts val="0"/>
              </a:spcAft>
              <a:buNone/>
            </a:pPr>
            <a:endParaRPr sz="1800">
              <a:solidFill>
                <a:schemeClr val="dk1"/>
              </a:solidFill>
              <a:latin typeface="Candara"/>
              <a:ea typeface="Candara"/>
              <a:cs typeface="Candara"/>
              <a:sym typeface="Candara"/>
            </a:endParaRPr>
          </a:p>
        </p:txBody>
      </p:sp>
      <p:sp>
        <p:nvSpPr>
          <p:cNvPr id="373" name="Google Shape;373;p18"/>
          <p:cNvSpPr/>
          <p:nvPr/>
        </p:nvSpPr>
        <p:spPr>
          <a:xfrm rot="-1188212">
            <a:off x="3539737" y="3044932"/>
            <a:ext cx="3311784" cy="1209249"/>
          </a:xfrm>
          <a:prstGeom prst="curvedDownArrow">
            <a:avLst>
              <a:gd name="adj1" fmla="val 13105"/>
              <a:gd name="adj2" fmla="val 34260"/>
              <a:gd name="adj3" fmla="val 16526"/>
            </a:avLst>
          </a:prstGeom>
          <a:solidFill>
            <a:srgbClr val="9C171C"/>
          </a:solidFill>
          <a:ln w="12700" cap="flat" cmpd="sng">
            <a:solidFill>
              <a:srgbClr val="9EAFB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Candara"/>
              <a:ea typeface="Candara"/>
              <a:cs typeface="Candara"/>
              <a:sym typeface="Candara"/>
            </a:endParaRPr>
          </a:p>
        </p:txBody>
      </p:sp>
      <p:grpSp>
        <p:nvGrpSpPr>
          <p:cNvPr id="374" name="Google Shape;374;p18"/>
          <p:cNvGrpSpPr/>
          <p:nvPr/>
        </p:nvGrpSpPr>
        <p:grpSpPr>
          <a:xfrm>
            <a:off x="282202" y="3169860"/>
            <a:ext cx="4989619" cy="3038244"/>
            <a:chOff x="1218" y="81220"/>
            <a:chExt cx="4989619" cy="3038244"/>
          </a:xfrm>
        </p:grpSpPr>
        <p:sp>
          <p:nvSpPr>
            <p:cNvPr id="375" name="Google Shape;375;p18"/>
            <p:cNvSpPr/>
            <p:nvPr/>
          </p:nvSpPr>
          <p:spPr>
            <a:xfrm>
              <a:off x="1736738" y="948980"/>
              <a:ext cx="3254099" cy="2170484"/>
            </a:xfrm>
            <a:prstGeom prst="rect">
              <a:avLst/>
            </a:prstGeom>
            <a:solidFill>
              <a:srgbClr val="EECBCB"/>
            </a:solidFill>
            <a:ln w="9525" cap="flat" cmpd="sng">
              <a:solidFill>
                <a:srgbClr val="EECBCB">
                  <a:alpha val="89803"/>
                </a:srgbClr>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6" name="Google Shape;376;p18"/>
            <p:cNvSpPr txBox="1"/>
            <p:nvPr/>
          </p:nvSpPr>
          <p:spPr>
            <a:xfrm>
              <a:off x="2257394" y="948980"/>
              <a:ext cx="2733443" cy="2170484"/>
            </a:xfrm>
            <a:prstGeom prst="rect">
              <a:avLst/>
            </a:prstGeom>
            <a:noFill/>
            <a:ln>
              <a:noFill/>
            </a:ln>
          </p:spPr>
          <p:txBody>
            <a:bodyPr spcFirstLastPara="1" wrap="square" lIns="0" tIns="142225" rIns="142225" bIns="142225" anchor="ctr" anchorCtr="0">
              <a:noAutofit/>
            </a:bodyPr>
            <a:lstStyle/>
            <a:p>
              <a:pPr marL="0" marR="0" lvl="0" indent="0" algn="l" rtl="0">
                <a:lnSpc>
                  <a:spcPct val="90000"/>
                </a:lnSpc>
                <a:spcBef>
                  <a:spcPts val="0"/>
                </a:spcBef>
                <a:spcAft>
                  <a:spcPts val="0"/>
                </a:spcAft>
                <a:buClr>
                  <a:schemeClr val="dk1"/>
                </a:buClr>
                <a:buSzPts val="2000"/>
                <a:buFont typeface="Candara"/>
                <a:buNone/>
              </a:pPr>
              <a:r>
                <a:rPr lang="es-ES" sz="2000">
                  <a:solidFill>
                    <a:schemeClr val="dk1"/>
                  </a:solidFill>
                  <a:latin typeface="Candara"/>
                  <a:ea typeface="Candara"/>
                  <a:cs typeface="Candara"/>
                  <a:sym typeface="Candara"/>
                </a:rPr>
                <a:t>Flow: state reached by the individual when he/she is fully engaged in the activity he/she is performing.</a:t>
              </a:r>
              <a:endParaRPr sz="4400">
                <a:solidFill>
                  <a:schemeClr val="dk1"/>
                </a:solidFill>
                <a:latin typeface="Candara"/>
                <a:ea typeface="Candara"/>
                <a:cs typeface="Candara"/>
                <a:sym typeface="Candara"/>
              </a:endParaRPr>
            </a:p>
          </p:txBody>
        </p:sp>
        <p:sp>
          <p:nvSpPr>
            <p:cNvPr id="377" name="Google Shape;377;p18"/>
            <p:cNvSpPr/>
            <p:nvPr/>
          </p:nvSpPr>
          <p:spPr>
            <a:xfrm>
              <a:off x="1218" y="81220"/>
              <a:ext cx="2169399" cy="2169399"/>
            </a:xfrm>
            <a:prstGeom prst="ellipse">
              <a:avLst/>
            </a:prstGeom>
            <a:solidFill>
              <a:srgbClr val="9C171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8" name="Google Shape;378;p18"/>
            <p:cNvSpPr txBox="1"/>
            <p:nvPr/>
          </p:nvSpPr>
          <p:spPr>
            <a:xfrm>
              <a:off x="318919" y="398921"/>
              <a:ext cx="1533997" cy="1533997"/>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chemeClr val="lt1"/>
                </a:buClr>
                <a:buSzPts val="1600"/>
                <a:buFont typeface="Candara"/>
                <a:buNone/>
              </a:pPr>
              <a:r>
                <a:rPr lang="es-ES" sz="1600" b="1">
                  <a:solidFill>
                    <a:schemeClr val="lt1"/>
                  </a:solidFill>
                  <a:latin typeface="Candara"/>
                  <a:ea typeface="Candara"/>
                  <a:cs typeface="Candara"/>
                  <a:sym typeface="Candara"/>
                </a:rPr>
                <a:t>Mihály Csíkszentmihályi (1975)</a:t>
              </a:r>
              <a:endParaRPr sz="1600">
                <a:solidFill>
                  <a:schemeClr val="lt1"/>
                </a:solidFill>
                <a:latin typeface="Candara"/>
                <a:ea typeface="Candara"/>
                <a:cs typeface="Candara"/>
                <a:sym typeface="Candara"/>
              </a:endParaRPr>
            </a:p>
          </p:txBody>
        </p:sp>
      </p:grpSp>
      <p:pic>
        <p:nvPicPr>
          <p:cNvPr id="13" name="Google Shape;142;p3">
            <a:extLst>
              <a:ext uri="{FF2B5EF4-FFF2-40B4-BE49-F238E27FC236}">
                <a16:creationId xmlns:a16="http://schemas.microsoft.com/office/drawing/2014/main" id="{E5C5A544-6C63-CA4A-9DB3-76CC2F2C00F1}"/>
              </a:ext>
            </a:extLst>
          </p:cNvPr>
          <p:cNvPicPr preferRelativeResize="0"/>
          <p:nvPr/>
        </p:nvPicPr>
        <p:blipFill rotWithShape="1">
          <a:blip r:embed="rId3">
            <a:alphaModFix/>
          </a:blip>
          <a:srcRect/>
          <a:stretch/>
        </p:blipFill>
        <p:spPr>
          <a:xfrm>
            <a:off x="10794019" y="-205299"/>
            <a:ext cx="1877667" cy="2170671"/>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73"/>
                                        </p:tgtEl>
                                        <p:attrNameLst>
                                          <p:attrName>style.visibility</p:attrName>
                                        </p:attrNameLst>
                                      </p:cBhvr>
                                      <p:to>
                                        <p:strVal val="visible"/>
                                      </p:to>
                                    </p:set>
                                    <p:animEffect transition="in" filter="fade">
                                      <p:cBhvr>
                                        <p:cTn id="7" dur="500"/>
                                        <p:tgtEl>
                                          <p:spTgt spid="37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72"/>
                                        </p:tgtEl>
                                        <p:attrNameLst>
                                          <p:attrName>style.visibility</p:attrName>
                                        </p:attrNameLst>
                                      </p:cBhvr>
                                      <p:to>
                                        <p:strVal val="visible"/>
                                      </p:to>
                                    </p:set>
                                    <p:animEffect transition="in" filter="fade">
                                      <p:cBhvr>
                                        <p:cTn id="11" dur="500"/>
                                        <p:tgtEl>
                                          <p:spTgt spid="3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83"/>
        <p:cNvGrpSpPr/>
        <p:nvPr/>
      </p:nvGrpSpPr>
      <p:grpSpPr>
        <a:xfrm>
          <a:off x="0" y="0"/>
          <a:ext cx="0" cy="0"/>
          <a:chOff x="0" y="0"/>
          <a:chExt cx="0" cy="0"/>
        </a:xfrm>
      </p:grpSpPr>
      <p:sp>
        <p:nvSpPr>
          <p:cNvPr id="384" name="Google Shape;384;p19"/>
          <p:cNvSpPr txBox="1">
            <a:spLocks noGrp="1"/>
          </p:cNvSpPr>
          <p:nvPr>
            <p:ph type="title"/>
          </p:nvPr>
        </p:nvSpPr>
        <p:spPr>
          <a:xfrm>
            <a:off x="775447" y="433788"/>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4400"/>
              <a:buFont typeface="Candara"/>
              <a:buNone/>
            </a:pPr>
            <a:r>
              <a:rPr lang="es-ES"/>
              <a:t>Lesson 1: What is Gamification?</a:t>
            </a:r>
            <a:endParaRPr/>
          </a:p>
        </p:txBody>
      </p:sp>
      <p:sp>
        <p:nvSpPr>
          <p:cNvPr id="385" name="Google Shape;385;p19"/>
          <p:cNvSpPr txBox="1">
            <a:spLocks noGrp="1"/>
          </p:cNvSpPr>
          <p:nvPr>
            <p:ph type="body" idx="1"/>
          </p:nvPr>
        </p:nvSpPr>
        <p:spPr>
          <a:xfrm>
            <a:off x="775447" y="1911551"/>
            <a:ext cx="10515600" cy="1177089"/>
          </a:xfrm>
          <a:prstGeom prst="rect">
            <a:avLst/>
          </a:prstGeom>
          <a:noFill/>
          <a:ln>
            <a:noFill/>
          </a:ln>
        </p:spPr>
        <p:txBody>
          <a:bodyPr spcFirstLastPara="1" wrap="square" lIns="91425" tIns="45700" rIns="91425" bIns="45700" anchor="t" anchorCtr="0">
            <a:normAutofit/>
          </a:bodyPr>
          <a:lstStyle/>
          <a:p>
            <a:pPr marL="455613" lvl="0" indent="-439738" algn="l" rtl="0">
              <a:lnSpc>
                <a:spcPct val="90000"/>
              </a:lnSpc>
              <a:spcBef>
                <a:spcPts val="0"/>
              </a:spcBef>
              <a:spcAft>
                <a:spcPts val="0"/>
              </a:spcAft>
              <a:buSzPts val="2800"/>
              <a:buChar char="●"/>
            </a:pPr>
            <a:r>
              <a:rPr lang="es-ES"/>
              <a:t>1.3. Psychological foundations</a:t>
            </a:r>
            <a:endParaRPr/>
          </a:p>
          <a:p>
            <a:pPr marL="846138" lvl="1" indent="-439738" algn="l" rtl="0">
              <a:lnSpc>
                <a:spcPct val="150000"/>
              </a:lnSpc>
              <a:spcBef>
                <a:spcPts val="500"/>
              </a:spcBef>
              <a:spcAft>
                <a:spcPts val="0"/>
              </a:spcAft>
              <a:buSzPts val="2400"/>
              <a:buChar char="▸"/>
            </a:pPr>
            <a:r>
              <a:rPr lang="es-ES"/>
              <a:t>Flow Theory</a:t>
            </a:r>
            <a:endParaRPr/>
          </a:p>
        </p:txBody>
      </p:sp>
      <p:sp>
        <p:nvSpPr>
          <p:cNvPr id="386" name="Google Shape;386;p19"/>
          <p:cNvSpPr/>
          <p:nvPr/>
        </p:nvSpPr>
        <p:spPr>
          <a:xfrm>
            <a:off x="1218839" y="3147859"/>
            <a:ext cx="5960863" cy="369332"/>
          </a:xfrm>
          <a:prstGeom prst="rect">
            <a:avLst/>
          </a:prstGeom>
          <a:noFill/>
          <a:ln>
            <a:noFill/>
          </a:ln>
        </p:spPr>
        <p:txBody>
          <a:bodyPr spcFirstLastPara="1" wrap="square" lIns="91425" tIns="45700" rIns="91425" bIns="45700" anchor="t" anchorCtr="0">
            <a:spAutoFit/>
          </a:bodyPr>
          <a:lstStyle/>
          <a:p>
            <a:pPr marL="0" marR="0" lvl="2" indent="0" algn="l" rtl="0">
              <a:lnSpc>
                <a:spcPct val="90000"/>
              </a:lnSpc>
              <a:spcBef>
                <a:spcPts val="0"/>
              </a:spcBef>
              <a:spcAft>
                <a:spcPts val="0"/>
              </a:spcAft>
              <a:buNone/>
            </a:pPr>
            <a:r>
              <a:rPr lang="es-ES" sz="2000" b="0" i="0" u="none" strike="noStrike" cap="none">
                <a:solidFill>
                  <a:srgbClr val="44546A"/>
                </a:solidFill>
                <a:latin typeface="Open Sans"/>
                <a:ea typeface="Open Sans"/>
                <a:cs typeface="Open Sans"/>
                <a:sym typeface="Open Sans"/>
              </a:rPr>
              <a:t>To achieve the desirable flow state in our students: </a:t>
            </a:r>
            <a:endParaRPr/>
          </a:p>
        </p:txBody>
      </p:sp>
      <p:grpSp>
        <p:nvGrpSpPr>
          <p:cNvPr id="387" name="Google Shape;387;p19"/>
          <p:cNvGrpSpPr/>
          <p:nvPr/>
        </p:nvGrpSpPr>
        <p:grpSpPr>
          <a:xfrm>
            <a:off x="433594" y="3586571"/>
            <a:ext cx="8588486" cy="2631807"/>
            <a:chOff x="0" y="0"/>
            <a:chExt cx="8588486" cy="2631807"/>
          </a:xfrm>
        </p:grpSpPr>
        <p:sp>
          <p:nvSpPr>
            <p:cNvPr id="388" name="Google Shape;388;p19"/>
            <p:cNvSpPr/>
            <p:nvPr/>
          </p:nvSpPr>
          <p:spPr>
            <a:xfrm>
              <a:off x="0" y="789542"/>
              <a:ext cx="8588486" cy="1052723"/>
            </a:xfrm>
            <a:prstGeom prst="notchedRightArrow">
              <a:avLst>
                <a:gd name="adj1" fmla="val 50000"/>
                <a:gd name="adj2" fmla="val 50000"/>
              </a:avLst>
            </a:prstGeom>
            <a:solidFill>
              <a:srgbClr val="EECBC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 name="Google Shape;389;p19"/>
            <p:cNvSpPr/>
            <p:nvPr/>
          </p:nvSpPr>
          <p:spPr>
            <a:xfrm>
              <a:off x="3774" y="0"/>
              <a:ext cx="2490996" cy="1052723"/>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 name="Google Shape;390;p19"/>
            <p:cNvSpPr txBox="1"/>
            <p:nvPr/>
          </p:nvSpPr>
          <p:spPr>
            <a:xfrm>
              <a:off x="3774" y="0"/>
              <a:ext cx="2490996" cy="1052723"/>
            </a:xfrm>
            <a:prstGeom prst="rect">
              <a:avLst/>
            </a:prstGeom>
            <a:noFill/>
            <a:ln>
              <a:noFill/>
            </a:ln>
          </p:spPr>
          <p:txBody>
            <a:bodyPr spcFirstLastPara="1" wrap="square" lIns="113775" tIns="113775" rIns="113775" bIns="113775" anchor="b" anchorCtr="0">
              <a:noAutofit/>
            </a:bodyPr>
            <a:lstStyle/>
            <a:p>
              <a:pPr marL="0" marR="0" lvl="0" indent="0" algn="ctr" rtl="0">
                <a:lnSpc>
                  <a:spcPct val="90000"/>
                </a:lnSpc>
                <a:spcBef>
                  <a:spcPts val="0"/>
                </a:spcBef>
                <a:spcAft>
                  <a:spcPts val="0"/>
                </a:spcAft>
                <a:buClr>
                  <a:srgbClr val="9C171C"/>
                </a:buClr>
                <a:buSzPts val="1600"/>
                <a:buFont typeface="Candara"/>
                <a:buNone/>
              </a:pPr>
              <a:r>
                <a:rPr lang="es-ES" sz="1600" b="1">
                  <a:solidFill>
                    <a:srgbClr val="9C171C"/>
                  </a:solidFill>
                  <a:latin typeface="Candara"/>
                  <a:ea typeface="Candara"/>
                  <a:cs typeface="Candara"/>
                  <a:sym typeface="Candara"/>
                </a:rPr>
                <a:t>Goals should be clearly designed so that they are perceived as achievable.</a:t>
              </a:r>
              <a:endParaRPr sz="1600" b="1">
                <a:solidFill>
                  <a:srgbClr val="9C171C"/>
                </a:solidFill>
                <a:latin typeface="Candara"/>
                <a:ea typeface="Candara"/>
                <a:cs typeface="Candara"/>
                <a:sym typeface="Candara"/>
              </a:endParaRPr>
            </a:p>
          </p:txBody>
        </p:sp>
        <p:sp>
          <p:nvSpPr>
            <p:cNvPr id="391" name="Google Shape;391;p19"/>
            <p:cNvSpPr/>
            <p:nvPr/>
          </p:nvSpPr>
          <p:spPr>
            <a:xfrm>
              <a:off x="1117682" y="1184313"/>
              <a:ext cx="263180" cy="263180"/>
            </a:xfrm>
            <a:prstGeom prst="ellipse">
              <a:avLst/>
            </a:prstGeom>
            <a:solidFill>
              <a:srgbClr val="9C171C"/>
            </a:solidFill>
            <a:ln>
              <a:noFill/>
            </a:ln>
            <a:effectLst>
              <a:outerShdw blurRad="57150" dist="19050" dir="5400000" algn="ctr" rotWithShape="0">
                <a:srgbClr val="000000">
                  <a:alpha val="62745"/>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 name="Google Shape;392;p19"/>
            <p:cNvSpPr/>
            <p:nvPr/>
          </p:nvSpPr>
          <p:spPr>
            <a:xfrm>
              <a:off x="2619320" y="1579084"/>
              <a:ext cx="2490996" cy="1052723"/>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3" name="Google Shape;393;p19"/>
            <p:cNvSpPr txBox="1"/>
            <p:nvPr/>
          </p:nvSpPr>
          <p:spPr>
            <a:xfrm>
              <a:off x="2619320" y="1579084"/>
              <a:ext cx="2490996" cy="1052723"/>
            </a:xfrm>
            <a:prstGeom prst="rect">
              <a:avLst/>
            </a:prstGeom>
            <a:noFill/>
            <a:ln>
              <a:noFill/>
            </a:ln>
          </p:spPr>
          <p:txBody>
            <a:bodyPr spcFirstLastPara="1" wrap="square" lIns="113775" tIns="113775" rIns="113775" bIns="113775" anchor="t" anchorCtr="0">
              <a:noAutofit/>
            </a:bodyPr>
            <a:lstStyle/>
            <a:p>
              <a:pPr marL="0" marR="0" lvl="0" indent="0" algn="ctr" rtl="0">
                <a:lnSpc>
                  <a:spcPct val="90000"/>
                </a:lnSpc>
                <a:spcBef>
                  <a:spcPts val="0"/>
                </a:spcBef>
                <a:spcAft>
                  <a:spcPts val="0"/>
                </a:spcAft>
                <a:buClr>
                  <a:srgbClr val="91A686"/>
                </a:buClr>
                <a:buSzPts val="1600"/>
                <a:buFont typeface="Candara"/>
                <a:buNone/>
              </a:pPr>
              <a:r>
                <a:rPr lang="es-ES" sz="1600" b="1">
                  <a:solidFill>
                    <a:srgbClr val="91A686"/>
                  </a:solidFill>
                  <a:latin typeface="Candara"/>
                  <a:ea typeface="Candara"/>
                  <a:cs typeface="Candara"/>
                  <a:sym typeface="Candara"/>
                </a:rPr>
                <a:t>Students should receive immediate feedback to help them identify their successes and failures.</a:t>
              </a:r>
              <a:endParaRPr sz="1600" b="1">
                <a:solidFill>
                  <a:srgbClr val="91A686"/>
                </a:solidFill>
                <a:latin typeface="Candara"/>
                <a:ea typeface="Candara"/>
                <a:cs typeface="Candara"/>
                <a:sym typeface="Candara"/>
              </a:endParaRPr>
            </a:p>
          </p:txBody>
        </p:sp>
        <p:sp>
          <p:nvSpPr>
            <p:cNvPr id="394" name="Google Shape;394;p19"/>
            <p:cNvSpPr/>
            <p:nvPr/>
          </p:nvSpPr>
          <p:spPr>
            <a:xfrm>
              <a:off x="3733228" y="1184313"/>
              <a:ext cx="263180" cy="263180"/>
            </a:xfrm>
            <a:prstGeom prst="ellipse">
              <a:avLst/>
            </a:prstGeom>
            <a:solidFill>
              <a:srgbClr val="A4BF61"/>
            </a:solidFill>
            <a:ln>
              <a:noFill/>
            </a:ln>
            <a:effectLst>
              <a:outerShdw blurRad="57150" dist="19050" dir="5400000" algn="ctr" rotWithShape="0">
                <a:srgbClr val="000000">
                  <a:alpha val="62745"/>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5" name="Google Shape;395;p19"/>
            <p:cNvSpPr/>
            <p:nvPr/>
          </p:nvSpPr>
          <p:spPr>
            <a:xfrm>
              <a:off x="5234866" y="0"/>
              <a:ext cx="2490996" cy="1052723"/>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6" name="Google Shape;396;p19"/>
            <p:cNvSpPr txBox="1"/>
            <p:nvPr/>
          </p:nvSpPr>
          <p:spPr>
            <a:xfrm>
              <a:off x="5234866" y="0"/>
              <a:ext cx="2490996" cy="1052723"/>
            </a:xfrm>
            <a:prstGeom prst="rect">
              <a:avLst/>
            </a:prstGeom>
            <a:noFill/>
            <a:ln>
              <a:noFill/>
            </a:ln>
          </p:spPr>
          <p:txBody>
            <a:bodyPr spcFirstLastPara="1" wrap="square" lIns="113775" tIns="113775" rIns="113775" bIns="113775" anchor="b" anchorCtr="0">
              <a:noAutofit/>
            </a:bodyPr>
            <a:lstStyle/>
            <a:p>
              <a:pPr marL="0" marR="0" lvl="0" indent="0" algn="ctr" rtl="0">
                <a:lnSpc>
                  <a:spcPct val="90000"/>
                </a:lnSpc>
                <a:spcBef>
                  <a:spcPts val="0"/>
                </a:spcBef>
                <a:spcAft>
                  <a:spcPts val="0"/>
                </a:spcAft>
                <a:buClr>
                  <a:srgbClr val="1B2959"/>
                </a:buClr>
                <a:buSzPts val="1600"/>
                <a:buFont typeface="Candara"/>
                <a:buNone/>
              </a:pPr>
              <a:r>
                <a:rPr lang="es-ES" sz="1600" b="1">
                  <a:solidFill>
                    <a:srgbClr val="1B2959"/>
                  </a:solidFill>
                  <a:latin typeface="Candara"/>
                  <a:ea typeface="Candara"/>
                  <a:cs typeface="Candara"/>
                  <a:sym typeface="Candara"/>
                </a:rPr>
                <a:t>Activities should be challenging but not overly complicated.</a:t>
              </a:r>
              <a:endParaRPr sz="1600" b="1">
                <a:solidFill>
                  <a:srgbClr val="1B2959"/>
                </a:solidFill>
                <a:latin typeface="Candara"/>
                <a:ea typeface="Candara"/>
                <a:cs typeface="Candara"/>
                <a:sym typeface="Candara"/>
              </a:endParaRPr>
            </a:p>
          </p:txBody>
        </p:sp>
        <p:sp>
          <p:nvSpPr>
            <p:cNvPr id="397" name="Google Shape;397;p19"/>
            <p:cNvSpPr/>
            <p:nvPr/>
          </p:nvSpPr>
          <p:spPr>
            <a:xfrm>
              <a:off x="6348774" y="1184313"/>
              <a:ext cx="263180" cy="263180"/>
            </a:xfrm>
            <a:prstGeom prst="ellipse">
              <a:avLst/>
            </a:prstGeom>
            <a:gradFill>
              <a:gsLst>
                <a:gs pos="0">
                  <a:srgbClr val="4C5686"/>
                </a:gs>
                <a:gs pos="50000">
                  <a:srgbClr val="1C337A"/>
                </a:gs>
                <a:gs pos="100000">
                  <a:srgbClr val="152A6E"/>
                </a:gs>
              </a:gsLst>
              <a:lin ang="5400000" scaled="0"/>
            </a:gradFill>
            <a:ln>
              <a:noFill/>
            </a:ln>
            <a:effectLst>
              <a:outerShdw blurRad="57150" dist="19050" dir="5400000" algn="ctr" rotWithShape="0">
                <a:srgbClr val="000000">
                  <a:alpha val="62745"/>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16" name="Google Shape;142;p3">
            <a:extLst>
              <a:ext uri="{FF2B5EF4-FFF2-40B4-BE49-F238E27FC236}">
                <a16:creationId xmlns:a16="http://schemas.microsoft.com/office/drawing/2014/main" id="{5C02E256-FCD1-7E41-9F9C-9B4727FF637D}"/>
              </a:ext>
            </a:extLst>
          </p:cNvPr>
          <p:cNvPicPr preferRelativeResize="0"/>
          <p:nvPr/>
        </p:nvPicPr>
        <p:blipFill rotWithShape="1">
          <a:blip r:embed="rId3">
            <a:alphaModFix/>
          </a:blip>
          <a:srcRect/>
          <a:stretch/>
        </p:blipFill>
        <p:spPr>
          <a:xfrm>
            <a:off x="10794019" y="-205299"/>
            <a:ext cx="1877667" cy="2170671"/>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402"/>
        <p:cNvGrpSpPr/>
        <p:nvPr/>
      </p:nvGrpSpPr>
      <p:grpSpPr>
        <a:xfrm>
          <a:off x="0" y="0"/>
          <a:ext cx="0" cy="0"/>
          <a:chOff x="0" y="0"/>
          <a:chExt cx="0" cy="0"/>
        </a:xfrm>
      </p:grpSpPr>
      <p:sp>
        <p:nvSpPr>
          <p:cNvPr id="403" name="Google Shape;403;p20"/>
          <p:cNvSpPr/>
          <p:nvPr/>
        </p:nvSpPr>
        <p:spPr>
          <a:xfrm>
            <a:off x="5767503" y="1729961"/>
            <a:ext cx="6284290" cy="4949369"/>
          </a:xfrm>
          <a:prstGeom prst="flowChartPunchedCard">
            <a:avLst/>
          </a:prstGeom>
          <a:solidFill>
            <a:schemeClr val="lt1"/>
          </a:solidFill>
          <a:ln w="9525" cap="flat" cmpd="sng">
            <a:solidFill>
              <a:schemeClr val="accent6"/>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spcBef>
                <a:spcPts val="0"/>
              </a:spcBef>
              <a:spcAft>
                <a:spcPts val="0"/>
              </a:spcAft>
              <a:buNone/>
            </a:pPr>
            <a:r>
              <a:rPr lang="es-ES" sz="2400">
                <a:solidFill>
                  <a:schemeClr val="dk1"/>
                </a:solidFill>
                <a:latin typeface="Candara"/>
                <a:ea typeface="Candara"/>
                <a:cs typeface="Candara"/>
                <a:sym typeface="Candara"/>
              </a:rPr>
              <a:t>Three key elements must converge for a behavior to be inhibited:</a:t>
            </a:r>
            <a:endParaRPr sz="1800">
              <a:solidFill>
                <a:schemeClr val="dk1"/>
              </a:solidFill>
              <a:latin typeface="Candara"/>
              <a:ea typeface="Candara"/>
              <a:cs typeface="Candara"/>
              <a:sym typeface="Candara"/>
            </a:endParaRPr>
          </a:p>
          <a:p>
            <a:pPr marL="0" marR="0" lvl="0" indent="0" algn="ctr" rtl="0">
              <a:spcBef>
                <a:spcPts val="0"/>
              </a:spcBef>
              <a:spcAft>
                <a:spcPts val="0"/>
              </a:spcAft>
              <a:buNone/>
            </a:pPr>
            <a:endParaRPr sz="1800">
              <a:solidFill>
                <a:schemeClr val="dk1"/>
              </a:solidFill>
              <a:latin typeface="Candara"/>
              <a:ea typeface="Candara"/>
              <a:cs typeface="Candara"/>
              <a:sym typeface="Candara"/>
            </a:endParaRPr>
          </a:p>
          <a:p>
            <a:pPr marL="0" marR="0" lvl="0" indent="0" algn="ctr" rtl="0">
              <a:spcBef>
                <a:spcPts val="0"/>
              </a:spcBef>
              <a:spcAft>
                <a:spcPts val="0"/>
              </a:spcAft>
              <a:buNone/>
            </a:pPr>
            <a:endParaRPr sz="1800">
              <a:solidFill>
                <a:schemeClr val="dk1"/>
              </a:solidFill>
              <a:latin typeface="Candara"/>
              <a:ea typeface="Candara"/>
              <a:cs typeface="Candara"/>
              <a:sym typeface="Candara"/>
            </a:endParaRPr>
          </a:p>
          <a:p>
            <a:pPr marL="0" marR="0" lvl="0" indent="0" algn="ctr" rtl="0">
              <a:spcBef>
                <a:spcPts val="0"/>
              </a:spcBef>
              <a:spcAft>
                <a:spcPts val="0"/>
              </a:spcAft>
              <a:buNone/>
            </a:pPr>
            <a:endParaRPr sz="1800">
              <a:solidFill>
                <a:schemeClr val="dk1"/>
              </a:solidFill>
              <a:latin typeface="Candara"/>
              <a:ea typeface="Candara"/>
              <a:cs typeface="Candara"/>
              <a:sym typeface="Candara"/>
            </a:endParaRPr>
          </a:p>
          <a:p>
            <a:pPr marL="0" marR="0" lvl="0" indent="0" algn="ctr" rtl="0">
              <a:spcBef>
                <a:spcPts val="0"/>
              </a:spcBef>
              <a:spcAft>
                <a:spcPts val="0"/>
              </a:spcAft>
              <a:buNone/>
            </a:pPr>
            <a:endParaRPr sz="1800">
              <a:solidFill>
                <a:schemeClr val="dk1"/>
              </a:solidFill>
              <a:latin typeface="Candara"/>
              <a:ea typeface="Candara"/>
              <a:cs typeface="Candara"/>
              <a:sym typeface="Candara"/>
            </a:endParaRPr>
          </a:p>
          <a:p>
            <a:pPr marL="0" marR="0" lvl="0" indent="0" algn="ctr" rtl="0">
              <a:spcBef>
                <a:spcPts val="0"/>
              </a:spcBef>
              <a:spcAft>
                <a:spcPts val="0"/>
              </a:spcAft>
              <a:buNone/>
            </a:pPr>
            <a:endParaRPr sz="1800">
              <a:solidFill>
                <a:schemeClr val="dk1"/>
              </a:solidFill>
              <a:latin typeface="Candara"/>
              <a:ea typeface="Candara"/>
              <a:cs typeface="Candara"/>
              <a:sym typeface="Candara"/>
            </a:endParaRPr>
          </a:p>
          <a:p>
            <a:pPr marL="0" marR="0" lvl="0" indent="0" algn="ctr" rtl="0">
              <a:spcBef>
                <a:spcPts val="0"/>
              </a:spcBef>
              <a:spcAft>
                <a:spcPts val="0"/>
              </a:spcAft>
              <a:buNone/>
            </a:pPr>
            <a:endParaRPr sz="1800">
              <a:solidFill>
                <a:schemeClr val="dk1"/>
              </a:solidFill>
              <a:latin typeface="Candara"/>
              <a:ea typeface="Candara"/>
              <a:cs typeface="Candara"/>
              <a:sym typeface="Candara"/>
            </a:endParaRPr>
          </a:p>
          <a:p>
            <a:pPr marL="0" marR="0" lvl="0" indent="0" algn="ctr" rtl="0">
              <a:spcBef>
                <a:spcPts val="0"/>
              </a:spcBef>
              <a:spcAft>
                <a:spcPts val="0"/>
              </a:spcAft>
              <a:buNone/>
            </a:pPr>
            <a:endParaRPr sz="1800">
              <a:solidFill>
                <a:schemeClr val="dk1"/>
              </a:solidFill>
              <a:latin typeface="Candara"/>
              <a:ea typeface="Candara"/>
              <a:cs typeface="Candara"/>
              <a:sym typeface="Candara"/>
            </a:endParaRPr>
          </a:p>
          <a:p>
            <a:pPr marL="0" marR="0" lvl="0" indent="0" algn="ctr" rtl="0">
              <a:spcBef>
                <a:spcPts val="0"/>
              </a:spcBef>
              <a:spcAft>
                <a:spcPts val="0"/>
              </a:spcAft>
              <a:buNone/>
            </a:pPr>
            <a:endParaRPr sz="1800">
              <a:solidFill>
                <a:schemeClr val="dk1"/>
              </a:solidFill>
              <a:latin typeface="Candara"/>
              <a:ea typeface="Candara"/>
              <a:cs typeface="Candara"/>
              <a:sym typeface="Candara"/>
            </a:endParaRPr>
          </a:p>
          <a:p>
            <a:pPr marL="0" marR="0" lvl="0" indent="0" algn="ctr" rtl="0">
              <a:spcBef>
                <a:spcPts val="0"/>
              </a:spcBef>
              <a:spcAft>
                <a:spcPts val="0"/>
              </a:spcAft>
              <a:buNone/>
            </a:pPr>
            <a:endParaRPr sz="700">
              <a:solidFill>
                <a:schemeClr val="dk1"/>
              </a:solidFill>
              <a:latin typeface="Candara"/>
              <a:ea typeface="Candara"/>
              <a:cs typeface="Candara"/>
              <a:sym typeface="Candara"/>
            </a:endParaRPr>
          </a:p>
          <a:p>
            <a:pPr marL="0" marR="0" lvl="0" indent="0" algn="ctr" rtl="0">
              <a:spcBef>
                <a:spcPts val="0"/>
              </a:spcBef>
              <a:spcAft>
                <a:spcPts val="0"/>
              </a:spcAft>
              <a:buNone/>
            </a:pPr>
            <a:endParaRPr sz="1800">
              <a:solidFill>
                <a:schemeClr val="dk1"/>
              </a:solidFill>
              <a:latin typeface="Candara"/>
              <a:ea typeface="Candara"/>
              <a:cs typeface="Candara"/>
              <a:sym typeface="Candara"/>
            </a:endParaRPr>
          </a:p>
          <a:p>
            <a:pPr marL="0" marR="0" lvl="0" indent="0" algn="ctr" rtl="0">
              <a:spcBef>
                <a:spcPts val="0"/>
              </a:spcBef>
              <a:spcAft>
                <a:spcPts val="0"/>
              </a:spcAft>
              <a:buNone/>
            </a:pPr>
            <a:endParaRPr sz="1800">
              <a:solidFill>
                <a:schemeClr val="dk1"/>
              </a:solidFill>
              <a:latin typeface="Candara"/>
              <a:ea typeface="Candara"/>
              <a:cs typeface="Candara"/>
              <a:sym typeface="Candara"/>
            </a:endParaRPr>
          </a:p>
          <a:p>
            <a:pPr marL="0" marR="0" lvl="0" indent="0" algn="ctr" rtl="0">
              <a:spcBef>
                <a:spcPts val="0"/>
              </a:spcBef>
              <a:spcAft>
                <a:spcPts val="0"/>
              </a:spcAft>
              <a:buNone/>
            </a:pPr>
            <a:endParaRPr sz="1800">
              <a:solidFill>
                <a:schemeClr val="dk1"/>
              </a:solidFill>
              <a:latin typeface="Candara"/>
              <a:ea typeface="Candara"/>
              <a:cs typeface="Candara"/>
              <a:sym typeface="Candara"/>
            </a:endParaRPr>
          </a:p>
        </p:txBody>
      </p:sp>
      <p:sp>
        <p:nvSpPr>
          <p:cNvPr id="404" name="Google Shape;404;p20"/>
          <p:cNvSpPr txBox="1">
            <a:spLocks noGrp="1"/>
          </p:cNvSpPr>
          <p:nvPr>
            <p:ph type="title"/>
          </p:nvPr>
        </p:nvSpPr>
        <p:spPr>
          <a:xfrm>
            <a:off x="330919" y="275236"/>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4400"/>
              <a:buFont typeface="Candara"/>
              <a:buNone/>
            </a:pPr>
            <a:r>
              <a:rPr lang="es-ES"/>
              <a:t>Lesson 1: What is Gamification?</a:t>
            </a:r>
            <a:endParaRPr/>
          </a:p>
        </p:txBody>
      </p:sp>
      <p:sp>
        <p:nvSpPr>
          <p:cNvPr id="405" name="Google Shape;405;p20"/>
          <p:cNvSpPr txBox="1">
            <a:spLocks noGrp="1"/>
          </p:cNvSpPr>
          <p:nvPr>
            <p:ph type="body" idx="1"/>
          </p:nvPr>
        </p:nvSpPr>
        <p:spPr>
          <a:xfrm>
            <a:off x="330919" y="1445903"/>
            <a:ext cx="10515600" cy="1177089"/>
          </a:xfrm>
          <a:prstGeom prst="rect">
            <a:avLst/>
          </a:prstGeom>
          <a:noFill/>
          <a:ln>
            <a:noFill/>
          </a:ln>
        </p:spPr>
        <p:txBody>
          <a:bodyPr spcFirstLastPara="1" wrap="square" lIns="91425" tIns="45700" rIns="91425" bIns="45700" anchor="t" anchorCtr="0">
            <a:normAutofit/>
          </a:bodyPr>
          <a:lstStyle/>
          <a:p>
            <a:pPr marL="455613" lvl="0" indent="-439738" algn="l" rtl="0">
              <a:lnSpc>
                <a:spcPct val="90000"/>
              </a:lnSpc>
              <a:spcBef>
                <a:spcPts val="0"/>
              </a:spcBef>
              <a:spcAft>
                <a:spcPts val="0"/>
              </a:spcAft>
              <a:buSzPts val="2800"/>
              <a:buChar char="●"/>
            </a:pPr>
            <a:r>
              <a:rPr lang="es-ES"/>
              <a:t>1.3. Psychological foundations</a:t>
            </a:r>
            <a:endParaRPr/>
          </a:p>
          <a:p>
            <a:pPr marL="846138" lvl="1" indent="-439738" algn="l" rtl="0">
              <a:lnSpc>
                <a:spcPct val="150000"/>
              </a:lnSpc>
              <a:spcBef>
                <a:spcPts val="500"/>
              </a:spcBef>
              <a:spcAft>
                <a:spcPts val="0"/>
              </a:spcAft>
              <a:buSzPts val="2400"/>
              <a:buChar char="▸"/>
            </a:pPr>
            <a:r>
              <a:rPr lang="es-ES"/>
              <a:t>Fogg Theory</a:t>
            </a:r>
            <a:endParaRPr/>
          </a:p>
        </p:txBody>
      </p:sp>
      <p:grpSp>
        <p:nvGrpSpPr>
          <p:cNvPr id="406" name="Google Shape;406;p20"/>
          <p:cNvGrpSpPr/>
          <p:nvPr/>
        </p:nvGrpSpPr>
        <p:grpSpPr>
          <a:xfrm>
            <a:off x="7580007" y="3671324"/>
            <a:ext cx="3045586" cy="2874585"/>
            <a:chOff x="347567" y="36853"/>
            <a:chExt cx="3045586" cy="2874585"/>
          </a:xfrm>
        </p:grpSpPr>
        <p:sp>
          <p:nvSpPr>
            <p:cNvPr id="407" name="Google Shape;407;p20"/>
            <p:cNvSpPr/>
            <p:nvPr/>
          </p:nvSpPr>
          <p:spPr>
            <a:xfrm>
              <a:off x="985872" y="36853"/>
              <a:ext cx="1768975" cy="1768975"/>
            </a:xfrm>
            <a:prstGeom prst="ellipse">
              <a:avLst/>
            </a:prstGeom>
            <a:solidFill>
              <a:schemeClr val="accent5">
                <a:alpha val="49803"/>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8" name="Google Shape;408;p20"/>
            <p:cNvSpPr txBox="1"/>
            <p:nvPr/>
          </p:nvSpPr>
          <p:spPr>
            <a:xfrm>
              <a:off x="1221736" y="346424"/>
              <a:ext cx="1297248" cy="796039"/>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chemeClr val="dk1"/>
                </a:buClr>
                <a:buSzPts val="2200"/>
                <a:buFont typeface="Candara"/>
                <a:buNone/>
              </a:pPr>
              <a:r>
                <a:rPr lang="es-ES" sz="2200">
                  <a:solidFill>
                    <a:schemeClr val="dk1"/>
                  </a:solidFill>
                  <a:latin typeface="Candara"/>
                  <a:ea typeface="Candara"/>
                  <a:cs typeface="Candara"/>
                  <a:sym typeface="Candara"/>
                </a:rPr>
                <a:t>Motivation</a:t>
              </a:r>
              <a:endParaRPr sz="2200">
                <a:solidFill>
                  <a:schemeClr val="dk1"/>
                </a:solidFill>
                <a:latin typeface="Candara"/>
                <a:ea typeface="Candara"/>
                <a:cs typeface="Candara"/>
                <a:sym typeface="Candara"/>
              </a:endParaRPr>
            </a:p>
          </p:txBody>
        </p:sp>
        <p:sp>
          <p:nvSpPr>
            <p:cNvPr id="409" name="Google Shape;409;p20"/>
            <p:cNvSpPr/>
            <p:nvPr/>
          </p:nvSpPr>
          <p:spPr>
            <a:xfrm>
              <a:off x="1624178" y="1142463"/>
              <a:ext cx="1768975" cy="1768975"/>
            </a:xfrm>
            <a:prstGeom prst="ellipse">
              <a:avLst/>
            </a:prstGeom>
            <a:solidFill>
              <a:srgbClr val="1BBA34">
                <a:alpha val="49803"/>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0" name="Google Shape;410;p20"/>
            <p:cNvSpPr txBox="1"/>
            <p:nvPr/>
          </p:nvSpPr>
          <p:spPr>
            <a:xfrm>
              <a:off x="2165189" y="1599448"/>
              <a:ext cx="1061385" cy="972936"/>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chemeClr val="dk1"/>
                </a:buClr>
                <a:buSzPts val="2200"/>
                <a:buFont typeface="Candara"/>
                <a:buNone/>
              </a:pPr>
              <a:r>
                <a:rPr lang="es-ES" sz="2200">
                  <a:solidFill>
                    <a:schemeClr val="dk1"/>
                  </a:solidFill>
                  <a:latin typeface="Candara"/>
                  <a:ea typeface="Candara"/>
                  <a:cs typeface="Candara"/>
                  <a:sym typeface="Candara"/>
                </a:rPr>
                <a:t>Trigger</a:t>
              </a:r>
              <a:endParaRPr sz="2200">
                <a:solidFill>
                  <a:schemeClr val="dk1"/>
                </a:solidFill>
                <a:latin typeface="Candara"/>
                <a:ea typeface="Candara"/>
                <a:cs typeface="Candara"/>
                <a:sym typeface="Candara"/>
              </a:endParaRPr>
            </a:p>
          </p:txBody>
        </p:sp>
        <p:sp>
          <p:nvSpPr>
            <p:cNvPr id="411" name="Google Shape;411;p20"/>
            <p:cNvSpPr/>
            <p:nvPr/>
          </p:nvSpPr>
          <p:spPr>
            <a:xfrm>
              <a:off x="347567" y="1142463"/>
              <a:ext cx="1768975" cy="1768975"/>
            </a:xfrm>
            <a:prstGeom prst="ellipse">
              <a:avLst/>
            </a:prstGeom>
            <a:solidFill>
              <a:srgbClr val="F7921A">
                <a:alpha val="49803"/>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2" name="Google Shape;412;p20"/>
            <p:cNvSpPr txBox="1"/>
            <p:nvPr/>
          </p:nvSpPr>
          <p:spPr>
            <a:xfrm>
              <a:off x="514145" y="1599448"/>
              <a:ext cx="1061385" cy="972936"/>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chemeClr val="dk1"/>
                </a:buClr>
                <a:buSzPts val="2200"/>
                <a:buFont typeface="Candara"/>
                <a:buNone/>
              </a:pPr>
              <a:r>
                <a:rPr lang="es-ES" sz="2200">
                  <a:solidFill>
                    <a:schemeClr val="dk1"/>
                  </a:solidFill>
                  <a:latin typeface="Candara"/>
                  <a:ea typeface="Candara"/>
                  <a:cs typeface="Candara"/>
                  <a:sym typeface="Candara"/>
                </a:rPr>
                <a:t>Ability</a:t>
              </a:r>
              <a:endParaRPr sz="2200">
                <a:solidFill>
                  <a:schemeClr val="dk1"/>
                </a:solidFill>
                <a:latin typeface="Candara"/>
                <a:ea typeface="Candara"/>
                <a:cs typeface="Candara"/>
                <a:sym typeface="Candara"/>
              </a:endParaRPr>
            </a:p>
          </p:txBody>
        </p:sp>
      </p:grpSp>
      <p:sp>
        <p:nvSpPr>
          <p:cNvPr id="413" name="Google Shape;413;p20"/>
          <p:cNvSpPr/>
          <p:nvPr/>
        </p:nvSpPr>
        <p:spPr>
          <a:xfrm rot="-1524049">
            <a:off x="3434976" y="2616224"/>
            <a:ext cx="4170594" cy="944831"/>
          </a:xfrm>
          <a:prstGeom prst="curvedDownArrow">
            <a:avLst>
              <a:gd name="adj1" fmla="val 13105"/>
              <a:gd name="adj2" fmla="val 34260"/>
              <a:gd name="adj3" fmla="val 16526"/>
            </a:avLst>
          </a:prstGeom>
          <a:solidFill>
            <a:srgbClr val="C77007"/>
          </a:solidFill>
          <a:ln w="12700" cap="flat" cmpd="sng">
            <a:solidFill>
              <a:srgbClr val="9EAFB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Candara"/>
              <a:ea typeface="Candara"/>
              <a:cs typeface="Candara"/>
              <a:sym typeface="Candara"/>
            </a:endParaRPr>
          </a:p>
        </p:txBody>
      </p:sp>
      <p:grpSp>
        <p:nvGrpSpPr>
          <p:cNvPr id="414" name="Google Shape;414;p20"/>
          <p:cNvGrpSpPr/>
          <p:nvPr/>
        </p:nvGrpSpPr>
        <p:grpSpPr>
          <a:xfrm>
            <a:off x="282202" y="3169860"/>
            <a:ext cx="4989619" cy="3038244"/>
            <a:chOff x="1218" y="81220"/>
            <a:chExt cx="4989619" cy="3038244"/>
          </a:xfrm>
        </p:grpSpPr>
        <p:sp>
          <p:nvSpPr>
            <p:cNvPr id="415" name="Google Shape;415;p20"/>
            <p:cNvSpPr/>
            <p:nvPr/>
          </p:nvSpPr>
          <p:spPr>
            <a:xfrm>
              <a:off x="1736738" y="948980"/>
              <a:ext cx="3254099" cy="2170484"/>
            </a:xfrm>
            <a:prstGeom prst="rect">
              <a:avLst/>
            </a:prstGeom>
            <a:solidFill>
              <a:srgbClr val="FBDCCA"/>
            </a:solidFill>
            <a:ln w="9525"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6" name="Google Shape;416;p20"/>
            <p:cNvSpPr txBox="1"/>
            <p:nvPr/>
          </p:nvSpPr>
          <p:spPr>
            <a:xfrm>
              <a:off x="2257394" y="948980"/>
              <a:ext cx="2733443" cy="2170484"/>
            </a:xfrm>
            <a:prstGeom prst="rect">
              <a:avLst/>
            </a:prstGeom>
            <a:noFill/>
            <a:ln>
              <a:noFill/>
            </a:ln>
          </p:spPr>
          <p:txBody>
            <a:bodyPr spcFirstLastPara="1" wrap="square" lIns="0" tIns="142225" rIns="142225" bIns="142225" anchor="ctr" anchorCtr="0">
              <a:noAutofit/>
            </a:bodyPr>
            <a:lstStyle/>
            <a:p>
              <a:pPr marL="0" marR="0" lvl="0" indent="0" algn="l" rtl="0">
                <a:lnSpc>
                  <a:spcPct val="90000"/>
                </a:lnSpc>
                <a:spcBef>
                  <a:spcPts val="0"/>
                </a:spcBef>
                <a:spcAft>
                  <a:spcPts val="0"/>
                </a:spcAft>
                <a:buClr>
                  <a:schemeClr val="dk1"/>
                </a:buClr>
                <a:buSzPts val="2000"/>
                <a:buFont typeface="Candara"/>
                <a:buNone/>
              </a:pPr>
              <a:r>
                <a:rPr lang="es-ES" sz="2000">
                  <a:solidFill>
                    <a:schemeClr val="dk1"/>
                  </a:solidFill>
                  <a:latin typeface="Candara"/>
                  <a:ea typeface="Candara"/>
                  <a:cs typeface="Candara"/>
                  <a:sym typeface="Candara"/>
                </a:rPr>
                <a:t>How to use technology to persuade people to change  their behaviors and attitudes.</a:t>
              </a:r>
              <a:endParaRPr sz="4400">
                <a:solidFill>
                  <a:schemeClr val="dk1"/>
                </a:solidFill>
                <a:latin typeface="Candara"/>
                <a:ea typeface="Candara"/>
                <a:cs typeface="Candara"/>
                <a:sym typeface="Candara"/>
              </a:endParaRPr>
            </a:p>
          </p:txBody>
        </p:sp>
        <p:sp>
          <p:nvSpPr>
            <p:cNvPr id="417" name="Google Shape;417;p20"/>
            <p:cNvSpPr/>
            <p:nvPr/>
          </p:nvSpPr>
          <p:spPr>
            <a:xfrm>
              <a:off x="1218" y="81220"/>
              <a:ext cx="2169399" cy="2169399"/>
            </a:xfrm>
            <a:prstGeom prst="ellipse">
              <a:avLst/>
            </a:prstGeom>
            <a:gradFill>
              <a:gsLst>
                <a:gs pos="0">
                  <a:srgbClr val="E69249"/>
                </a:gs>
                <a:gs pos="50000">
                  <a:srgbClr val="E7860C"/>
                </a:gs>
                <a:gs pos="100000">
                  <a:srgbClr val="D47601"/>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8" name="Google Shape;418;p20"/>
            <p:cNvSpPr txBox="1"/>
            <p:nvPr/>
          </p:nvSpPr>
          <p:spPr>
            <a:xfrm>
              <a:off x="318919" y="398921"/>
              <a:ext cx="1533997" cy="1533997"/>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chemeClr val="lt1"/>
                </a:buClr>
                <a:buSzPts val="3200"/>
                <a:buFont typeface="Candara"/>
                <a:buNone/>
              </a:pPr>
              <a:r>
                <a:rPr lang="es-ES" sz="3200" b="1">
                  <a:solidFill>
                    <a:schemeClr val="lt1"/>
                  </a:solidFill>
                  <a:latin typeface="Candara"/>
                  <a:ea typeface="Candara"/>
                  <a:cs typeface="Candara"/>
                  <a:sym typeface="Candara"/>
                </a:rPr>
                <a:t>Dr. Fogg (1993)</a:t>
              </a:r>
              <a:endParaRPr sz="3200">
                <a:solidFill>
                  <a:schemeClr val="lt1"/>
                </a:solidFill>
                <a:latin typeface="Candara"/>
                <a:ea typeface="Candara"/>
                <a:cs typeface="Candara"/>
                <a:sym typeface="Candara"/>
              </a:endParaRPr>
            </a:p>
          </p:txBody>
        </p:sp>
      </p:grpSp>
      <p:pic>
        <p:nvPicPr>
          <p:cNvPr id="20" name="Google Shape;142;p3">
            <a:extLst>
              <a:ext uri="{FF2B5EF4-FFF2-40B4-BE49-F238E27FC236}">
                <a16:creationId xmlns:a16="http://schemas.microsoft.com/office/drawing/2014/main" id="{77564D47-EB1D-884D-BB89-B42A6F60BEFB}"/>
              </a:ext>
            </a:extLst>
          </p:cNvPr>
          <p:cNvPicPr preferRelativeResize="0"/>
          <p:nvPr/>
        </p:nvPicPr>
        <p:blipFill rotWithShape="1">
          <a:blip r:embed="rId3">
            <a:alphaModFix/>
          </a:blip>
          <a:srcRect/>
          <a:stretch/>
        </p:blipFill>
        <p:spPr>
          <a:xfrm>
            <a:off x="10794019" y="-205299"/>
            <a:ext cx="1877667" cy="2170671"/>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13"/>
                                        </p:tgtEl>
                                        <p:attrNameLst>
                                          <p:attrName>style.visibility</p:attrName>
                                        </p:attrNameLst>
                                      </p:cBhvr>
                                      <p:to>
                                        <p:strVal val="visible"/>
                                      </p:to>
                                    </p:set>
                                    <p:animEffect transition="in" filter="fade">
                                      <p:cBhvr>
                                        <p:cTn id="7" dur="500"/>
                                        <p:tgtEl>
                                          <p:spTgt spid="41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03"/>
                                        </p:tgtEl>
                                        <p:attrNameLst>
                                          <p:attrName>style.visibility</p:attrName>
                                        </p:attrNameLst>
                                      </p:cBhvr>
                                      <p:to>
                                        <p:strVal val="visible"/>
                                      </p:to>
                                    </p:set>
                                    <p:animEffect transition="in" filter="fade">
                                      <p:cBhvr>
                                        <p:cTn id="11" dur="500"/>
                                        <p:tgtEl>
                                          <p:spTgt spid="4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99" name="Google Shape;99;p2"/>
          <p:cNvSpPr txBox="1">
            <a:spLocks noGrp="1"/>
          </p:cNvSpPr>
          <p:nvPr>
            <p:ph type="title"/>
          </p:nvPr>
        </p:nvSpPr>
        <p:spPr>
          <a:xfrm>
            <a:off x="775447" y="433788"/>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4400"/>
              <a:buFont typeface="Candara"/>
              <a:buNone/>
            </a:pPr>
            <a:r>
              <a:rPr lang="es-ES" dirty="0" err="1"/>
              <a:t>Table</a:t>
            </a:r>
            <a:r>
              <a:rPr lang="es-ES" dirty="0"/>
              <a:t> of </a:t>
            </a:r>
            <a:r>
              <a:rPr lang="es-ES" dirty="0" err="1"/>
              <a:t>Contents</a:t>
            </a:r>
            <a:endParaRPr dirty="0"/>
          </a:p>
        </p:txBody>
      </p:sp>
      <p:sp>
        <p:nvSpPr>
          <p:cNvPr id="100" name="Google Shape;100;p2"/>
          <p:cNvSpPr txBox="1">
            <a:spLocks noGrp="1"/>
          </p:cNvSpPr>
          <p:nvPr>
            <p:ph type="body" idx="1"/>
          </p:nvPr>
        </p:nvSpPr>
        <p:spPr>
          <a:xfrm>
            <a:off x="775447" y="1911551"/>
            <a:ext cx="10515600" cy="3926132"/>
          </a:xfrm>
          <a:prstGeom prst="rect">
            <a:avLst/>
          </a:prstGeom>
          <a:noFill/>
          <a:ln>
            <a:noFill/>
          </a:ln>
        </p:spPr>
        <p:txBody>
          <a:bodyPr spcFirstLastPara="1" wrap="square" lIns="91425" tIns="45700" rIns="91425" bIns="45700" anchor="t" anchorCtr="0">
            <a:normAutofit/>
          </a:bodyPr>
          <a:lstStyle/>
          <a:p>
            <a:pPr marL="455613" lvl="0" indent="-439738" algn="l" rtl="0">
              <a:lnSpc>
                <a:spcPct val="90000"/>
              </a:lnSpc>
              <a:spcBef>
                <a:spcPts val="0"/>
              </a:spcBef>
              <a:spcAft>
                <a:spcPts val="0"/>
              </a:spcAft>
              <a:buSzPts val="2800"/>
              <a:buChar char="●"/>
            </a:pPr>
            <a:r>
              <a:rPr lang="es-ES" dirty="0"/>
              <a:t>Module 1: </a:t>
            </a:r>
            <a:r>
              <a:rPr lang="es-ES" dirty="0" err="1"/>
              <a:t>Introduction</a:t>
            </a:r>
            <a:r>
              <a:rPr lang="es-ES" dirty="0"/>
              <a:t> to </a:t>
            </a:r>
            <a:r>
              <a:rPr lang="es-ES" dirty="0" err="1"/>
              <a:t>Gamification</a:t>
            </a:r>
            <a:endParaRPr dirty="0"/>
          </a:p>
          <a:p>
            <a:pPr marL="846138" lvl="1" indent="-439738" algn="l" rtl="0">
              <a:lnSpc>
                <a:spcPct val="150000"/>
              </a:lnSpc>
              <a:spcBef>
                <a:spcPts val="500"/>
              </a:spcBef>
              <a:spcAft>
                <a:spcPts val="0"/>
              </a:spcAft>
              <a:buSzPts val="2400"/>
              <a:buChar char="▸"/>
            </a:pPr>
            <a:r>
              <a:rPr lang="es-ES" dirty="0" err="1"/>
              <a:t>Objectives</a:t>
            </a:r>
            <a:endParaRPr dirty="0"/>
          </a:p>
        </p:txBody>
      </p:sp>
      <p:grpSp>
        <p:nvGrpSpPr>
          <p:cNvPr id="101" name="Google Shape;101;p2"/>
          <p:cNvGrpSpPr/>
          <p:nvPr/>
        </p:nvGrpSpPr>
        <p:grpSpPr>
          <a:xfrm>
            <a:off x="274321" y="3019724"/>
            <a:ext cx="8351520" cy="3838276"/>
            <a:chOff x="0" y="0"/>
            <a:chExt cx="8351520" cy="3838276"/>
          </a:xfrm>
        </p:grpSpPr>
        <p:sp>
          <p:nvSpPr>
            <p:cNvPr id="102" name="Google Shape;102;p2"/>
            <p:cNvSpPr/>
            <p:nvPr/>
          </p:nvSpPr>
          <p:spPr>
            <a:xfrm>
              <a:off x="0" y="0"/>
              <a:ext cx="3838276" cy="3838276"/>
            </a:xfrm>
            <a:prstGeom prst="pie">
              <a:avLst>
                <a:gd name="adj1" fmla="val 5400000"/>
                <a:gd name="adj2" fmla="val 16200000"/>
              </a:avLst>
            </a:prstGeom>
            <a:gradFill>
              <a:gsLst>
                <a:gs pos="0">
                  <a:srgbClr val="ADB599"/>
                </a:gs>
                <a:gs pos="50000">
                  <a:srgbClr val="A4AE8B"/>
                </a:gs>
                <a:gs pos="100000">
                  <a:srgbClr val="919B78"/>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103;p2"/>
            <p:cNvSpPr/>
            <p:nvPr/>
          </p:nvSpPr>
          <p:spPr>
            <a:xfrm>
              <a:off x="1919138" y="0"/>
              <a:ext cx="6432382" cy="3838276"/>
            </a:xfrm>
            <a:prstGeom prst="rect">
              <a:avLst/>
            </a:prstGeom>
            <a:solidFill>
              <a:schemeClr val="lt1">
                <a:alpha val="89803"/>
              </a:schemeClr>
            </a:solidFill>
            <a:ln w="9525" cap="flat" cmpd="sng">
              <a:solidFill>
                <a:srgbClr val="A4AD8D"/>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104;p2"/>
            <p:cNvSpPr txBox="1"/>
            <p:nvPr/>
          </p:nvSpPr>
          <p:spPr>
            <a:xfrm>
              <a:off x="1919138" y="0"/>
              <a:ext cx="6432382" cy="815633"/>
            </a:xfrm>
            <a:prstGeom prst="rect">
              <a:avLst/>
            </a:prstGeom>
            <a:noFill/>
            <a:ln>
              <a:noFill/>
            </a:ln>
          </p:spPr>
          <p:txBody>
            <a:bodyPr spcFirstLastPara="1" wrap="square" lIns="60950" tIns="60950" rIns="60950" bIns="60950" anchor="ctr" anchorCtr="0">
              <a:noAutofit/>
            </a:bodyPr>
            <a:lstStyle/>
            <a:p>
              <a:pPr marL="0" marR="0" lvl="0" indent="0" algn="ctr" rtl="0">
                <a:lnSpc>
                  <a:spcPct val="90000"/>
                </a:lnSpc>
                <a:spcBef>
                  <a:spcPts val="0"/>
                </a:spcBef>
                <a:spcAft>
                  <a:spcPts val="0"/>
                </a:spcAft>
                <a:buClr>
                  <a:schemeClr val="dk1"/>
                </a:buClr>
                <a:buSzPts val="1600"/>
                <a:buFont typeface="Open Sans"/>
                <a:buNone/>
              </a:pPr>
              <a:r>
                <a:rPr lang="es-ES" sz="1600" b="0" i="0" u="none" strike="noStrike" cap="none">
                  <a:solidFill>
                    <a:schemeClr val="dk1"/>
                  </a:solidFill>
                  <a:latin typeface="Open Sans"/>
                  <a:ea typeface="Open Sans"/>
                  <a:cs typeface="Open Sans"/>
                  <a:sym typeface="Open Sans"/>
                </a:rPr>
                <a:t>Distinguish between what gamification is and what it is not. </a:t>
              </a:r>
              <a:endParaRPr sz="1600" b="0" i="0" u="none" strike="noStrike" cap="none">
                <a:solidFill>
                  <a:schemeClr val="dk1"/>
                </a:solidFill>
                <a:latin typeface="Open Sans"/>
                <a:ea typeface="Open Sans"/>
                <a:cs typeface="Open Sans"/>
                <a:sym typeface="Open Sans"/>
              </a:endParaRPr>
            </a:p>
          </p:txBody>
        </p:sp>
        <p:sp>
          <p:nvSpPr>
            <p:cNvPr id="105" name="Google Shape;105;p2"/>
            <p:cNvSpPr/>
            <p:nvPr/>
          </p:nvSpPr>
          <p:spPr>
            <a:xfrm>
              <a:off x="503773" y="815633"/>
              <a:ext cx="2830728" cy="2830728"/>
            </a:xfrm>
            <a:prstGeom prst="pie">
              <a:avLst>
                <a:gd name="adj1" fmla="val 5400000"/>
                <a:gd name="adj2" fmla="val 16200000"/>
              </a:avLst>
            </a:prstGeom>
            <a:gradFill>
              <a:gsLst>
                <a:gs pos="0">
                  <a:srgbClr val="D2DCBA"/>
                </a:gs>
                <a:gs pos="50000">
                  <a:srgbClr val="CCDAAC"/>
                </a:gs>
                <a:gs pos="100000">
                  <a:srgbClr val="B5C296"/>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106;p2"/>
            <p:cNvSpPr/>
            <p:nvPr/>
          </p:nvSpPr>
          <p:spPr>
            <a:xfrm>
              <a:off x="1919138" y="815633"/>
              <a:ext cx="6432382" cy="2830728"/>
            </a:xfrm>
            <a:prstGeom prst="rect">
              <a:avLst/>
            </a:prstGeom>
            <a:solidFill>
              <a:schemeClr val="lt1">
                <a:alpha val="89803"/>
              </a:schemeClr>
            </a:solidFill>
            <a:ln w="9525" cap="flat" cmpd="sng">
              <a:solidFill>
                <a:srgbClr val="CAD7AD"/>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107;p2"/>
            <p:cNvSpPr txBox="1"/>
            <p:nvPr/>
          </p:nvSpPr>
          <p:spPr>
            <a:xfrm>
              <a:off x="1919138" y="815633"/>
              <a:ext cx="6432382" cy="815633"/>
            </a:xfrm>
            <a:prstGeom prst="rect">
              <a:avLst/>
            </a:prstGeom>
            <a:noFill/>
            <a:ln>
              <a:noFill/>
            </a:ln>
          </p:spPr>
          <p:txBody>
            <a:bodyPr spcFirstLastPara="1" wrap="square" lIns="60950" tIns="60950" rIns="60950" bIns="60950" anchor="ctr" anchorCtr="0">
              <a:noAutofit/>
            </a:bodyPr>
            <a:lstStyle/>
            <a:p>
              <a:pPr marL="0" marR="0" lvl="0" indent="0" algn="ctr" rtl="0">
                <a:lnSpc>
                  <a:spcPct val="90000"/>
                </a:lnSpc>
                <a:spcBef>
                  <a:spcPts val="0"/>
                </a:spcBef>
                <a:spcAft>
                  <a:spcPts val="0"/>
                </a:spcAft>
                <a:buClr>
                  <a:schemeClr val="dk1"/>
                </a:buClr>
                <a:buSzPts val="1600"/>
                <a:buFont typeface="Open Sans"/>
                <a:buNone/>
              </a:pPr>
              <a:r>
                <a:rPr lang="es-ES" sz="1600" b="0" i="0" u="none" strike="noStrike" cap="none">
                  <a:solidFill>
                    <a:schemeClr val="dk1"/>
                  </a:solidFill>
                  <a:latin typeface="Open Sans"/>
                  <a:ea typeface="Open Sans"/>
                  <a:cs typeface="Open Sans"/>
                  <a:sym typeface="Open Sans"/>
                </a:rPr>
                <a:t>Understand the theoretical and psychological foundations on which gamification is based. </a:t>
              </a:r>
              <a:endParaRPr sz="1600" b="0" i="0" u="none" strike="noStrike" cap="none">
                <a:solidFill>
                  <a:schemeClr val="dk1"/>
                </a:solidFill>
                <a:latin typeface="Open Sans"/>
                <a:ea typeface="Open Sans"/>
                <a:cs typeface="Open Sans"/>
                <a:sym typeface="Open Sans"/>
              </a:endParaRPr>
            </a:p>
          </p:txBody>
        </p:sp>
        <p:sp>
          <p:nvSpPr>
            <p:cNvPr id="108" name="Google Shape;108;p2"/>
            <p:cNvSpPr/>
            <p:nvPr/>
          </p:nvSpPr>
          <p:spPr>
            <a:xfrm>
              <a:off x="1007547" y="1631267"/>
              <a:ext cx="1823181" cy="1823181"/>
            </a:xfrm>
            <a:prstGeom prst="pie">
              <a:avLst>
                <a:gd name="adj1" fmla="val 5400000"/>
                <a:gd name="adj2" fmla="val 16200000"/>
              </a:avLst>
            </a:prstGeom>
            <a:gradFill>
              <a:gsLst>
                <a:gs pos="0">
                  <a:srgbClr val="F4F8EA"/>
                </a:gs>
                <a:gs pos="50000">
                  <a:srgbClr val="F0F6E2"/>
                </a:gs>
                <a:gs pos="100000">
                  <a:srgbClr val="D4DBC4"/>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109;p2"/>
            <p:cNvSpPr/>
            <p:nvPr/>
          </p:nvSpPr>
          <p:spPr>
            <a:xfrm>
              <a:off x="1919138" y="1631267"/>
              <a:ext cx="6432382" cy="1823181"/>
            </a:xfrm>
            <a:prstGeom prst="rect">
              <a:avLst/>
            </a:prstGeom>
            <a:solidFill>
              <a:schemeClr val="lt1">
                <a:alpha val="89803"/>
              </a:schemeClr>
            </a:solidFill>
            <a:ln w="9525" cap="flat" cmpd="sng">
              <a:solidFill>
                <a:srgbClr val="EDF4DD"/>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110;p2"/>
            <p:cNvSpPr txBox="1"/>
            <p:nvPr/>
          </p:nvSpPr>
          <p:spPr>
            <a:xfrm>
              <a:off x="1919138" y="1631267"/>
              <a:ext cx="6432382" cy="815633"/>
            </a:xfrm>
            <a:prstGeom prst="rect">
              <a:avLst/>
            </a:prstGeom>
            <a:noFill/>
            <a:ln>
              <a:noFill/>
            </a:ln>
          </p:spPr>
          <p:txBody>
            <a:bodyPr spcFirstLastPara="1" wrap="square" lIns="60950" tIns="60950" rIns="60950" bIns="60950" anchor="ctr" anchorCtr="0">
              <a:noAutofit/>
            </a:bodyPr>
            <a:lstStyle/>
            <a:p>
              <a:pPr marL="0" marR="0" lvl="0" indent="0" algn="ctr" rtl="0">
                <a:lnSpc>
                  <a:spcPct val="90000"/>
                </a:lnSpc>
                <a:spcBef>
                  <a:spcPts val="0"/>
                </a:spcBef>
                <a:spcAft>
                  <a:spcPts val="0"/>
                </a:spcAft>
                <a:buClr>
                  <a:schemeClr val="dk1"/>
                </a:buClr>
                <a:buSzPts val="1600"/>
                <a:buFont typeface="Open Sans"/>
                <a:buNone/>
              </a:pPr>
              <a:r>
                <a:rPr lang="es-ES" sz="1600" b="0" i="0" u="none" strike="noStrike" cap="none">
                  <a:solidFill>
                    <a:schemeClr val="dk1"/>
                  </a:solidFill>
                  <a:latin typeface="Open Sans"/>
                  <a:ea typeface="Open Sans"/>
                  <a:cs typeface="Open Sans"/>
                  <a:sym typeface="Open Sans"/>
                </a:rPr>
                <a:t>Know the purpose of gamification, or in other words, determine the main advantages that gamified experiences offer in the motivation, creativity, attention, sociability, and performance of students.</a:t>
              </a:r>
              <a:endParaRPr sz="1600" b="0" i="0" u="none" strike="noStrike" cap="none">
                <a:solidFill>
                  <a:schemeClr val="dk1"/>
                </a:solidFill>
                <a:latin typeface="Open Sans"/>
                <a:ea typeface="Open Sans"/>
                <a:cs typeface="Open Sans"/>
                <a:sym typeface="Open Sans"/>
              </a:endParaRPr>
            </a:p>
          </p:txBody>
        </p:sp>
        <p:sp>
          <p:nvSpPr>
            <p:cNvPr id="111" name="Google Shape;111;p2"/>
            <p:cNvSpPr/>
            <p:nvPr/>
          </p:nvSpPr>
          <p:spPr>
            <a:xfrm>
              <a:off x="1511321" y="2446900"/>
              <a:ext cx="815633" cy="815633"/>
            </a:xfrm>
            <a:prstGeom prst="pie">
              <a:avLst>
                <a:gd name="adj1" fmla="val 5400000"/>
                <a:gd name="adj2" fmla="val 16200000"/>
              </a:avLst>
            </a:prstGeom>
            <a:gradFill>
              <a:gsLst>
                <a:gs pos="0">
                  <a:srgbClr val="D2DCBA"/>
                </a:gs>
                <a:gs pos="50000">
                  <a:srgbClr val="CCDAAC"/>
                </a:gs>
                <a:gs pos="100000">
                  <a:srgbClr val="B5C296"/>
                </a:gs>
              </a:gsLst>
              <a:lin ang="54000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112;p2"/>
            <p:cNvSpPr/>
            <p:nvPr/>
          </p:nvSpPr>
          <p:spPr>
            <a:xfrm>
              <a:off x="1919138" y="2446900"/>
              <a:ext cx="6432382" cy="815633"/>
            </a:xfrm>
            <a:prstGeom prst="rect">
              <a:avLst/>
            </a:prstGeom>
            <a:solidFill>
              <a:schemeClr val="lt1">
                <a:alpha val="89803"/>
              </a:schemeClr>
            </a:solidFill>
            <a:ln w="9525" cap="flat" cmpd="sng">
              <a:solidFill>
                <a:srgbClr val="CAD7AD"/>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113;p2"/>
            <p:cNvSpPr txBox="1"/>
            <p:nvPr/>
          </p:nvSpPr>
          <p:spPr>
            <a:xfrm>
              <a:off x="1919138" y="2446900"/>
              <a:ext cx="6432382" cy="815633"/>
            </a:xfrm>
            <a:prstGeom prst="rect">
              <a:avLst/>
            </a:prstGeom>
            <a:noFill/>
            <a:ln>
              <a:noFill/>
            </a:ln>
          </p:spPr>
          <p:txBody>
            <a:bodyPr spcFirstLastPara="1" wrap="square" lIns="60950" tIns="60950" rIns="60950" bIns="60950" anchor="ctr" anchorCtr="0">
              <a:noAutofit/>
            </a:bodyPr>
            <a:lstStyle/>
            <a:p>
              <a:pPr marL="0" marR="0" lvl="0" indent="0" algn="ctr" rtl="0">
                <a:lnSpc>
                  <a:spcPct val="90000"/>
                </a:lnSpc>
                <a:spcBef>
                  <a:spcPts val="0"/>
                </a:spcBef>
                <a:spcAft>
                  <a:spcPts val="0"/>
                </a:spcAft>
                <a:buClr>
                  <a:schemeClr val="dk1"/>
                </a:buClr>
                <a:buSzPts val="1600"/>
                <a:buFont typeface="Open Sans"/>
                <a:buNone/>
              </a:pPr>
              <a:r>
                <a:rPr lang="es-ES" sz="1600" b="0" i="0" u="none" strike="noStrike" cap="none">
                  <a:solidFill>
                    <a:schemeClr val="dk1"/>
                  </a:solidFill>
                  <a:latin typeface="Open Sans"/>
                  <a:ea typeface="Open Sans"/>
                  <a:cs typeface="Open Sans"/>
                  <a:sym typeface="Open Sans"/>
                </a:rPr>
                <a:t>Identify digital tools and applications that can be used to design successful gamification proposals in the classroom.</a:t>
              </a:r>
              <a:endParaRPr sz="1600" b="0" i="0" u="none" strike="noStrike" cap="none">
                <a:solidFill>
                  <a:schemeClr val="dk1"/>
                </a:solidFill>
                <a:latin typeface="Open Sans"/>
                <a:ea typeface="Open Sans"/>
                <a:cs typeface="Open Sans"/>
                <a:sym typeface="Open Sans"/>
              </a:endParaRPr>
            </a:p>
          </p:txBody>
        </p:sp>
      </p:grpSp>
      <p:pic>
        <p:nvPicPr>
          <p:cNvPr id="19" name="Google Shape;142;p3">
            <a:extLst>
              <a:ext uri="{FF2B5EF4-FFF2-40B4-BE49-F238E27FC236}">
                <a16:creationId xmlns:a16="http://schemas.microsoft.com/office/drawing/2014/main" id="{DE27C82A-7B49-8B4E-8B75-03DE029231C8}"/>
              </a:ext>
            </a:extLst>
          </p:cNvPr>
          <p:cNvPicPr preferRelativeResize="0"/>
          <p:nvPr/>
        </p:nvPicPr>
        <p:blipFill rotWithShape="1">
          <a:blip r:embed="rId3">
            <a:alphaModFix/>
          </a:blip>
          <a:srcRect/>
          <a:stretch/>
        </p:blipFill>
        <p:spPr>
          <a:xfrm>
            <a:off x="10477719" y="-194102"/>
            <a:ext cx="1877667" cy="2170671"/>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25"/>
        <p:cNvGrpSpPr/>
        <p:nvPr/>
      </p:nvGrpSpPr>
      <p:grpSpPr>
        <a:xfrm>
          <a:off x="0" y="0"/>
          <a:ext cx="0" cy="0"/>
          <a:chOff x="0" y="0"/>
          <a:chExt cx="0" cy="0"/>
        </a:xfrm>
      </p:grpSpPr>
      <p:sp>
        <p:nvSpPr>
          <p:cNvPr id="426" name="Google Shape;426;p21"/>
          <p:cNvSpPr/>
          <p:nvPr/>
        </p:nvSpPr>
        <p:spPr>
          <a:xfrm>
            <a:off x="1" y="2622992"/>
            <a:ext cx="12192000" cy="4235008"/>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ndara"/>
              <a:ea typeface="Candara"/>
              <a:cs typeface="Candara"/>
              <a:sym typeface="Candara"/>
            </a:endParaRPr>
          </a:p>
        </p:txBody>
      </p:sp>
      <p:sp>
        <p:nvSpPr>
          <p:cNvPr id="427" name="Google Shape;427;p21"/>
          <p:cNvSpPr txBox="1">
            <a:spLocks noGrp="1"/>
          </p:cNvSpPr>
          <p:nvPr>
            <p:ph type="title"/>
          </p:nvPr>
        </p:nvSpPr>
        <p:spPr>
          <a:xfrm>
            <a:off x="330919" y="275236"/>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4400"/>
              <a:buFont typeface="Candara"/>
              <a:buNone/>
            </a:pPr>
            <a:r>
              <a:rPr lang="es-ES"/>
              <a:t>Lesson 1: What is Gamification?</a:t>
            </a:r>
            <a:endParaRPr/>
          </a:p>
        </p:txBody>
      </p:sp>
      <p:sp>
        <p:nvSpPr>
          <p:cNvPr id="428" name="Google Shape;428;p21"/>
          <p:cNvSpPr txBox="1">
            <a:spLocks noGrp="1"/>
          </p:cNvSpPr>
          <p:nvPr>
            <p:ph type="body" idx="1"/>
          </p:nvPr>
        </p:nvSpPr>
        <p:spPr>
          <a:xfrm>
            <a:off x="330919" y="1445903"/>
            <a:ext cx="10515600" cy="1177089"/>
          </a:xfrm>
          <a:prstGeom prst="rect">
            <a:avLst/>
          </a:prstGeom>
          <a:noFill/>
          <a:ln>
            <a:noFill/>
          </a:ln>
        </p:spPr>
        <p:txBody>
          <a:bodyPr spcFirstLastPara="1" wrap="square" lIns="91425" tIns="45700" rIns="91425" bIns="45700" anchor="t" anchorCtr="0">
            <a:normAutofit/>
          </a:bodyPr>
          <a:lstStyle/>
          <a:p>
            <a:pPr marL="455613" lvl="0" indent="-439738" algn="l" rtl="0">
              <a:lnSpc>
                <a:spcPct val="90000"/>
              </a:lnSpc>
              <a:spcBef>
                <a:spcPts val="0"/>
              </a:spcBef>
              <a:spcAft>
                <a:spcPts val="0"/>
              </a:spcAft>
              <a:buSzPts val="2800"/>
              <a:buChar char="●"/>
            </a:pPr>
            <a:r>
              <a:rPr lang="es-ES"/>
              <a:t>1.3. Psychological foundations</a:t>
            </a:r>
            <a:endParaRPr/>
          </a:p>
          <a:p>
            <a:pPr marL="846138" lvl="1" indent="-439738" algn="l" rtl="0">
              <a:lnSpc>
                <a:spcPct val="150000"/>
              </a:lnSpc>
              <a:spcBef>
                <a:spcPts val="500"/>
              </a:spcBef>
              <a:spcAft>
                <a:spcPts val="0"/>
              </a:spcAft>
              <a:buSzPts val="2400"/>
              <a:buChar char="▸"/>
            </a:pPr>
            <a:r>
              <a:rPr lang="es-ES"/>
              <a:t>Fogg Theory</a:t>
            </a:r>
            <a:endParaRPr/>
          </a:p>
        </p:txBody>
      </p:sp>
      <p:grpSp>
        <p:nvGrpSpPr>
          <p:cNvPr id="429" name="Google Shape;429;p21"/>
          <p:cNvGrpSpPr/>
          <p:nvPr/>
        </p:nvGrpSpPr>
        <p:grpSpPr>
          <a:xfrm>
            <a:off x="3742419" y="2297133"/>
            <a:ext cx="4354860" cy="4110347"/>
            <a:chOff x="488580" y="52696"/>
            <a:chExt cx="4354860" cy="4110347"/>
          </a:xfrm>
        </p:grpSpPr>
        <p:sp>
          <p:nvSpPr>
            <p:cNvPr id="430" name="Google Shape;430;p21"/>
            <p:cNvSpPr/>
            <p:nvPr/>
          </p:nvSpPr>
          <p:spPr>
            <a:xfrm>
              <a:off x="1401288" y="52696"/>
              <a:ext cx="2529444" cy="2529444"/>
            </a:xfrm>
            <a:prstGeom prst="ellipse">
              <a:avLst/>
            </a:prstGeom>
            <a:solidFill>
              <a:schemeClr val="accent5">
                <a:alpha val="49803"/>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1" name="Google Shape;431;p21"/>
            <p:cNvSpPr txBox="1"/>
            <p:nvPr/>
          </p:nvSpPr>
          <p:spPr>
            <a:xfrm>
              <a:off x="1738547" y="495349"/>
              <a:ext cx="1854925" cy="1138249"/>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chemeClr val="dk1"/>
                </a:buClr>
                <a:buSzPts val="3100"/>
                <a:buFont typeface="Candara"/>
                <a:buNone/>
              </a:pPr>
              <a:r>
                <a:rPr lang="es-ES" sz="3100">
                  <a:solidFill>
                    <a:schemeClr val="dk1"/>
                  </a:solidFill>
                  <a:latin typeface="Candara"/>
                  <a:ea typeface="Candara"/>
                  <a:cs typeface="Candara"/>
                  <a:sym typeface="Candara"/>
                </a:rPr>
                <a:t>Motivation</a:t>
              </a:r>
              <a:endParaRPr sz="3100">
                <a:solidFill>
                  <a:schemeClr val="dk1"/>
                </a:solidFill>
                <a:latin typeface="Candara"/>
                <a:ea typeface="Candara"/>
                <a:cs typeface="Candara"/>
                <a:sym typeface="Candara"/>
              </a:endParaRPr>
            </a:p>
          </p:txBody>
        </p:sp>
        <p:sp>
          <p:nvSpPr>
            <p:cNvPr id="432" name="Google Shape;432;p21"/>
            <p:cNvSpPr/>
            <p:nvPr/>
          </p:nvSpPr>
          <p:spPr>
            <a:xfrm>
              <a:off x="2313996" y="1633599"/>
              <a:ext cx="2529444" cy="2529444"/>
            </a:xfrm>
            <a:prstGeom prst="ellipse">
              <a:avLst/>
            </a:prstGeom>
            <a:solidFill>
              <a:srgbClr val="1BBA34">
                <a:alpha val="49803"/>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3" name="Google Shape;433;p21"/>
            <p:cNvSpPr txBox="1"/>
            <p:nvPr/>
          </p:nvSpPr>
          <p:spPr>
            <a:xfrm>
              <a:off x="3087584" y="2287038"/>
              <a:ext cx="1517666" cy="1391194"/>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chemeClr val="dk1"/>
                </a:buClr>
                <a:buSzPts val="3100"/>
                <a:buFont typeface="Candara"/>
                <a:buNone/>
              </a:pPr>
              <a:r>
                <a:rPr lang="es-ES" sz="3100">
                  <a:solidFill>
                    <a:schemeClr val="dk1"/>
                  </a:solidFill>
                  <a:latin typeface="Candara"/>
                  <a:ea typeface="Candara"/>
                  <a:cs typeface="Candara"/>
                  <a:sym typeface="Candara"/>
                </a:rPr>
                <a:t>Trigger</a:t>
              </a:r>
              <a:endParaRPr sz="3100">
                <a:solidFill>
                  <a:schemeClr val="dk1"/>
                </a:solidFill>
                <a:latin typeface="Candara"/>
                <a:ea typeface="Candara"/>
                <a:cs typeface="Candara"/>
                <a:sym typeface="Candara"/>
              </a:endParaRPr>
            </a:p>
          </p:txBody>
        </p:sp>
        <p:sp>
          <p:nvSpPr>
            <p:cNvPr id="434" name="Google Shape;434;p21"/>
            <p:cNvSpPr/>
            <p:nvPr/>
          </p:nvSpPr>
          <p:spPr>
            <a:xfrm>
              <a:off x="488580" y="1633599"/>
              <a:ext cx="2529444" cy="2529444"/>
            </a:xfrm>
            <a:prstGeom prst="ellipse">
              <a:avLst/>
            </a:prstGeom>
            <a:solidFill>
              <a:srgbClr val="F7921A">
                <a:alpha val="49803"/>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5" name="Google Shape;435;p21"/>
            <p:cNvSpPr txBox="1"/>
            <p:nvPr/>
          </p:nvSpPr>
          <p:spPr>
            <a:xfrm>
              <a:off x="726770" y="2287038"/>
              <a:ext cx="1517666" cy="1391194"/>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chemeClr val="dk1"/>
                </a:buClr>
                <a:buSzPts val="3100"/>
                <a:buFont typeface="Candara"/>
                <a:buNone/>
              </a:pPr>
              <a:r>
                <a:rPr lang="es-ES" sz="3100">
                  <a:solidFill>
                    <a:schemeClr val="dk1"/>
                  </a:solidFill>
                  <a:latin typeface="Candara"/>
                  <a:ea typeface="Candara"/>
                  <a:cs typeface="Candara"/>
                  <a:sym typeface="Candara"/>
                </a:rPr>
                <a:t>Ability</a:t>
              </a:r>
              <a:endParaRPr sz="3100">
                <a:solidFill>
                  <a:schemeClr val="dk1"/>
                </a:solidFill>
                <a:latin typeface="Candara"/>
                <a:ea typeface="Candara"/>
                <a:cs typeface="Candara"/>
                <a:sym typeface="Candara"/>
              </a:endParaRPr>
            </a:p>
          </p:txBody>
        </p:sp>
      </p:grpSp>
      <p:sp>
        <p:nvSpPr>
          <p:cNvPr id="436" name="Google Shape;436;p21"/>
          <p:cNvSpPr/>
          <p:nvPr/>
        </p:nvSpPr>
        <p:spPr>
          <a:xfrm>
            <a:off x="7166352" y="2265447"/>
            <a:ext cx="4164298" cy="715089"/>
          </a:xfrm>
          <a:prstGeom prst="flowChartAlternateProcess">
            <a:avLst/>
          </a:prstGeom>
          <a:solidFill>
            <a:schemeClr val="accent5"/>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ES" sz="1800" b="1">
                <a:solidFill>
                  <a:schemeClr val="lt1"/>
                </a:solidFill>
                <a:latin typeface="Candara"/>
                <a:ea typeface="Candara"/>
                <a:cs typeface="Candara"/>
                <a:sym typeface="Candara"/>
              </a:rPr>
              <a:t>The predisposition of the subject towards behavior change</a:t>
            </a:r>
            <a:endParaRPr sz="1800" b="1">
              <a:solidFill>
                <a:schemeClr val="lt1"/>
              </a:solidFill>
              <a:latin typeface="Candara"/>
              <a:ea typeface="Candara"/>
              <a:cs typeface="Candara"/>
              <a:sym typeface="Candara"/>
            </a:endParaRPr>
          </a:p>
        </p:txBody>
      </p:sp>
      <p:sp>
        <p:nvSpPr>
          <p:cNvPr id="437" name="Google Shape;437;p21"/>
          <p:cNvSpPr/>
          <p:nvPr/>
        </p:nvSpPr>
        <p:spPr>
          <a:xfrm>
            <a:off x="184879" y="5108943"/>
            <a:ext cx="3389594" cy="1021556"/>
          </a:xfrm>
          <a:prstGeom prst="flowChartAlternateProcess">
            <a:avLst/>
          </a:prstGeom>
          <a:solidFill>
            <a:srgbClr val="C77007"/>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ES" sz="1800" b="1">
                <a:solidFill>
                  <a:schemeClr val="lt1"/>
                </a:solidFill>
                <a:latin typeface="Candara"/>
                <a:ea typeface="Candara"/>
                <a:cs typeface="Candara"/>
                <a:sym typeface="Candara"/>
              </a:rPr>
              <a:t>The capacity that people possess to manage their behavior</a:t>
            </a:r>
            <a:endParaRPr sz="1800" b="1">
              <a:solidFill>
                <a:schemeClr val="lt1"/>
              </a:solidFill>
              <a:latin typeface="Candara"/>
              <a:ea typeface="Candara"/>
              <a:cs typeface="Candara"/>
              <a:sym typeface="Candara"/>
            </a:endParaRPr>
          </a:p>
        </p:txBody>
      </p:sp>
      <p:sp>
        <p:nvSpPr>
          <p:cNvPr id="438" name="Google Shape;438;p21"/>
          <p:cNvSpPr/>
          <p:nvPr/>
        </p:nvSpPr>
        <p:spPr>
          <a:xfrm>
            <a:off x="8189618" y="5262176"/>
            <a:ext cx="3537274" cy="715089"/>
          </a:xfrm>
          <a:prstGeom prst="flowChartAlternateProcess">
            <a:avLst/>
          </a:prstGeom>
          <a:solidFill>
            <a:srgbClr val="00B050"/>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ES" sz="1800" b="1">
                <a:solidFill>
                  <a:schemeClr val="lt1"/>
                </a:solidFill>
                <a:latin typeface="Candara"/>
                <a:ea typeface="Candara"/>
                <a:cs typeface="Candara"/>
                <a:sym typeface="Candara"/>
              </a:rPr>
              <a:t>Would serve to activate or deactivate an action</a:t>
            </a:r>
            <a:endParaRPr sz="1800" b="1">
              <a:solidFill>
                <a:schemeClr val="lt1"/>
              </a:solidFill>
              <a:latin typeface="Candara"/>
              <a:ea typeface="Candara"/>
              <a:cs typeface="Candara"/>
              <a:sym typeface="Candara"/>
            </a:endParaRPr>
          </a:p>
        </p:txBody>
      </p:sp>
      <p:pic>
        <p:nvPicPr>
          <p:cNvPr id="15" name="Google Shape;142;p3">
            <a:extLst>
              <a:ext uri="{FF2B5EF4-FFF2-40B4-BE49-F238E27FC236}">
                <a16:creationId xmlns:a16="http://schemas.microsoft.com/office/drawing/2014/main" id="{B973B399-9178-6046-A101-BEF99ABD4139}"/>
              </a:ext>
            </a:extLst>
          </p:cNvPr>
          <p:cNvPicPr preferRelativeResize="0"/>
          <p:nvPr/>
        </p:nvPicPr>
        <p:blipFill rotWithShape="1">
          <a:blip r:embed="rId3">
            <a:alphaModFix/>
          </a:blip>
          <a:srcRect/>
          <a:stretch/>
        </p:blipFill>
        <p:spPr>
          <a:xfrm>
            <a:off x="10794019" y="-205299"/>
            <a:ext cx="1877667" cy="2170671"/>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36"/>
                                        </p:tgtEl>
                                        <p:attrNameLst>
                                          <p:attrName>style.visibility</p:attrName>
                                        </p:attrNameLst>
                                      </p:cBhvr>
                                      <p:to>
                                        <p:strVal val="visible"/>
                                      </p:to>
                                    </p:set>
                                    <p:animEffect transition="in" filter="fade">
                                      <p:cBhvr>
                                        <p:cTn id="7" dur="500"/>
                                        <p:tgtEl>
                                          <p:spTgt spid="43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37"/>
                                        </p:tgtEl>
                                        <p:attrNameLst>
                                          <p:attrName>style.visibility</p:attrName>
                                        </p:attrNameLst>
                                      </p:cBhvr>
                                      <p:to>
                                        <p:strVal val="visible"/>
                                      </p:to>
                                    </p:set>
                                    <p:animEffect transition="in" filter="fade">
                                      <p:cBhvr>
                                        <p:cTn id="12" dur="500"/>
                                        <p:tgtEl>
                                          <p:spTgt spid="43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38"/>
                                        </p:tgtEl>
                                        <p:attrNameLst>
                                          <p:attrName>style.visibility</p:attrName>
                                        </p:attrNameLst>
                                      </p:cBhvr>
                                      <p:to>
                                        <p:strVal val="visible"/>
                                      </p:to>
                                    </p:set>
                                    <p:animEffect transition="in" filter="fade">
                                      <p:cBhvr>
                                        <p:cTn id="17" dur="500"/>
                                        <p:tgtEl>
                                          <p:spTgt spid="4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43"/>
        <p:cNvGrpSpPr/>
        <p:nvPr/>
      </p:nvGrpSpPr>
      <p:grpSpPr>
        <a:xfrm>
          <a:off x="0" y="0"/>
          <a:ext cx="0" cy="0"/>
          <a:chOff x="0" y="0"/>
          <a:chExt cx="0" cy="0"/>
        </a:xfrm>
      </p:grpSpPr>
      <p:sp>
        <p:nvSpPr>
          <p:cNvPr id="444" name="Google Shape;444;p22"/>
          <p:cNvSpPr txBox="1">
            <a:spLocks noGrp="1"/>
          </p:cNvSpPr>
          <p:nvPr>
            <p:ph type="title"/>
          </p:nvPr>
        </p:nvSpPr>
        <p:spPr>
          <a:xfrm>
            <a:off x="206487" y="169628"/>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4400"/>
              <a:buFont typeface="Candara"/>
              <a:buNone/>
            </a:pPr>
            <a:r>
              <a:rPr lang="es-ES"/>
              <a:t>Lesson 1: What is Gamification?</a:t>
            </a:r>
            <a:endParaRPr/>
          </a:p>
        </p:txBody>
      </p:sp>
      <p:sp>
        <p:nvSpPr>
          <p:cNvPr id="445" name="Google Shape;445;p22"/>
          <p:cNvSpPr txBox="1">
            <a:spLocks noGrp="1"/>
          </p:cNvSpPr>
          <p:nvPr>
            <p:ph type="body" idx="1"/>
          </p:nvPr>
        </p:nvSpPr>
        <p:spPr>
          <a:xfrm>
            <a:off x="655320" y="1190926"/>
            <a:ext cx="10515600" cy="1177089"/>
          </a:xfrm>
          <a:prstGeom prst="rect">
            <a:avLst/>
          </a:prstGeom>
          <a:noFill/>
          <a:ln>
            <a:noFill/>
          </a:ln>
        </p:spPr>
        <p:txBody>
          <a:bodyPr spcFirstLastPara="1" wrap="square" lIns="91425" tIns="45700" rIns="91425" bIns="45700" anchor="t" anchorCtr="0">
            <a:normAutofit/>
          </a:bodyPr>
          <a:lstStyle/>
          <a:p>
            <a:pPr marL="455613" lvl="0" indent="-439738" algn="l" rtl="0">
              <a:lnSpc>
                <a:spcPct val="90000"/>
              </a:lnSpc>
              <a:spcBef>
                <a:spcPts val="0"/>
              </a:spcBef>
              <a:spcAft>
                <a:spcPts val="0"/>
              </a:spcAft>
              <a:buSzPts val="2800"/>
              <a:buChar char="●"/>
            </a:pPr>
            <a:r>
              <a:rPr lang="es-ES"/>
              <a:t>1.3. Psychological foundations</a:t>
            </a:r>
            <a:endParaRPr/>
          </a:p>
          <a:p>
            <a:pPr marL="846138" lvl="1" indent="-439738" algn="l" rtl="0">
              <a:lnSpc>
                <a:spcPct val="150000"/>
              </a:lnSpc>
              <a:spcBef>
                <a:spcPts val="500"/>
              </a:spcBef>
              <a:spcAft>
                <a:spcPts val="0"/>
              </a:spcAft>
              <a:buSzPts val="2400"/>
              <a:buChar char="▸"/>
            </a:pPr>
            <a:r>
              <a:rPr lang="es-ES"/>
              <a:t>Fogg Theory</a:t>
            </a:r>
            <a:endParaRPr/>
          </a:p>
        </p:txBody>
      </p:sp>
      <p:grpSp>
        <p:nvGrpSpPr>
          <p:cNvPr id="446" name="Google Shape;446;p22"/>
          <p:cNvGrpSpPr/>
          <p:nvPr/>
        </p:nvGrpSpPr>
        <p:grpSpPr>
          <a:xfrm>
            <a:off x="213094" y="2321144"/>
            <a:ext cx="11525256" cy="4337682"/>
            <a:chOff x="6608" y="1914"/>
            <a:chExt cx="11525256" cy="4337682"/>
          </a:xfrm>
        </p:grpSpPr>
        <p:sp>
          <p:nvSpPr>
            <p:cNvPr id="447" name="Google Shape;447;p22"/>
            <p:cNvSpPr/>
            <p:nvPr/>
          </p:nvSpPr>
          <p:spPr>
            <a:xfrm>
              <a:off x="6608" y="1914"/>
              <a:ext cx="11525255" cy="928144"/>
            </a:xfrm>
            <a:prstGeom prst="roundRect">
              <a:avLst>
                <a:gd name="adj" fmla="val 10000"/>
              </a:avLst>
            </a:prstGeom>
            <a:solidFill>
              <a:srgbClr val="FEE8CF"/>
            </a:solidFill>
            <a:ln w="12700" cap="flat" cmpd="sng">
              <a:solidFill>
                <a:srgbClr val="DE8517"/>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8" name="Google Shape;448;p22"/>
            <p:cNvSpPr txBox="1"/>
            <p:nvPr/>
          </p:nvSpPr>
          <p:spPr>
            <a:xfrm>
              <a:off x="33792" y="29098"/>
              <a:ext cx="11470887" cy="873776"/>
            </a:xfrm>
            <a:prstGeom prst="rect">
              <a:avLst/>
            </a:prstGeom>
            <a:noFill/>
            <a:ln>
              <a:noFill/>
            </a:ln>
          </p:spPr>
          <p:txBody>
            <a:bodyPr spcFirstLastPara="1" wrap="square" lIns="152400" tIns="152400" rIns="152400" bIns="152400" anchor="ctr" anchorCtr="0">
              <a:noAutofit/>
            </a:bodyPr>
            <a:lstStyle/>
            <a:p>
              <a:pPr marL="0" marR="0" lvl="0" indent="0" algn="ctr" rtl="0">
                <a:lnSpc>
                  <a:spcPct val="90000"/>
                </a:lnSpc>
                <a:spcBef>
                  <a:spcPts val="0"/>
                </a:spcBef>
                <a:spcAft>
                  <a:spcPts val="0"/>
                </a:spcAft>
                <a:buClr>
                  <a:schemeClr val="dk1"/>
                </a:buClr>
                <a:buSzPts val="4000"/>
                <a:buFont typeface="Candara"/>
                <a:buNone/>
              </a:pPr>
              <a:r>
                <a:rPr lang="es-ES" sz="4000">
                  <a:solidFill>
                    <a:schemeClr val="dk1"/>
                  </a:solidFill>
                  <a:latin typeface="Candara"/>
                  <a:ea typeface="Candara"/>
                  <a:cs typeface="Candara"/>
                  <a:sym typeface="Candara"/>
                </a:rPr>
                <a:t>Premises in our didactic designs</a:t>
              </a:r>
              <a:r>
                <a:rPr lang="es-ES" sz="4000">
                  <a:solidFill>
                    <a:schemeClr val="lt1"/>
                  </a:solidFill>
                  <a:latin typeface="Candara"/>
                  <a:ea typeface="Candara"/>
                  <a:cs typeface="Candara"/>
                  <a:sym typeface="Candara"/>
                </a:rPr>
                <a:t>:</a:t>
              </a:r>
              <a:endParaRPr/>
            </a:p>
          </p:txBody>
        </p:sp>
        <p:sp>
          <p:nvSpPr>
            <p:cNvPr id="449" name="Google Shape;449;p22"/>
            <p:cNvSpPr/>
            <p:nvPr/>
          </p:nvSpPr>
          <p:spPr>
            <a:xfrm>
              <a:off x="6608" y="1150912"/>
              <a:ext cx="2194450" cy="1483915"/>
            </a:xfrm>
            <a:prstGeom prst="roundRect">
              <a:avLst>
                <a:gd name="adj" fmla="val 10000"/>
              </a:avLst>
            </a:prstGeom>
            <a:solidFill>
              <a:schemeClr val="lt1"/>
            </a:solidFill>
            <a:ln w="12700" cap="flat" cmpd="sng">
              <a:solidFill>
                <a:srgbClr val="DE8517"/>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0" name="Google Shape;450;p22"/>
            <p:cNvSpPr txBox="1"/>
            <p:nvPr/>
          </p:nvSpPr>
          <p:spPr>
            <a:xfrm>
              <a:off x="50070" y="1194374"/>
              <a:ext cx="2107526" cy="1396991"/>
            </a:xfrm>
            <a:prstGeom prst="rect">
              <a:avLst/>
            </a:prstGeom>
            <a:noFill/>
            <a:ln>
              <a:noFill/>
            </a:ln>
          </p:spPr>
          <p:txBody>
            <a:bodyPr spcFirstLastPara="1" wrap="square" lIns="53325" tIns="53325" rIns="53325" bIns="53325" anchor="ctr" anchorCtr="0">
              <a:noAutofit/>
            </a:bodyPr>
            <a:lstStyle/>
            <a:p>
              <a:pPr marL="0" marR="0" lvl="0" indent="0" algn="ctr" rtl="0">
                <a:lnSpc>
                  <a:spcPct val="90000"/>
                </a:lnSpc>
                <a:spcBef>
                  <a:spcPts val="0"/>
                </a:spcBef>
                <a:spcAft>
                  <a:spcPts val="0"/>
                </a:spcAft>
                <a:buClr>
                  <a:schemeClr val="lt1"/>
                </a:buClr>
                <a:buSzPts val="1400"/>
                <a:buFont typeface="Candara"/>
                <a:buNone/>
              </a:pPr>
              <a:r>
                <a:rPr lang="es-ES" sz="1400">
                  <a:solidFill>
                    <a:schemeClr val="lt1"/>
                  </a:solidFill>
                  <a:latin typeface="Candara"/>
                  <a:ea typeface="Candara"/>
                  <a:cs typeface="Candara"/>
                  <a:sym typeface="Candara"/>
                </a:rPr>
                <a:t>If one of the three elements fails, behavioral change Will not occur in our students.</a:t>
              </a:r>
              <a:endParaRPr/>
            </a:p>
          </p:txBody>
        </p:sp>
        <p:sp>
          <p:nvSpPr>
            <p:cNvPr id="451" name="Google Shape;451;p22"/>
            <p:cNvSpPr/>
            <p:nvPr/>
          </p:nvSpPr>
          <p:spPr>
            <a:xfrm>
              <a:off x="2385393" y="1150912"/>
              <a:ext cx="2194450" cy="1483915"/>
            </a:xfrm>
            <a:prstGeom prst="roundRect">
              <a:avLst>
                <a:gd name="adj" fmla="val 10000"/>
              </a:avLst>
            </a:prstGeom>
            <a:solidFill>
              <a:schemeClr val="lt1"/>
            </a:solidFill>
            <a:ln w="12700" cap="flat" cmpd="sng">
              <a:solidFill>
                <a:srgbClr val="DE8517"/>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2" name="Google Shape;452;p22"/>
            <p:cNvSpPr txBox="1"/>
            <p:nvPr/>
          </p:nvSpPr>
          <p:spPr>
            <a:xfrm>
              <a:off x="2428855" y="1194374"/>
              <a:ext cx="2107526" cy="1396991"/>
            </a:xfrm>
            <a:prstGeom prst="rect">
              <a:avLst/>
            </a:prstGeom>
            <a:noFill/>
            <a:ln>
              <a:noFill/>
            </a:ln>
          </p:spPr>
          <p:txBody>
            <a:bodyPr spcFirstLastPara="1" wrap="square" lIns="53325" tIns="53325" rIns="53325" bIns="53325" anchor="ctr" anchorCtr="0">
              <a:noAutofit/>
            </a:bodyPr>
            <a:lstStyle/>
            <a:p>
              <a:pPr marL="0" marR="0" lvl="0" indent="0" algn="ctr" rtl="0">
                <a:lnSpc>
                  <a:spcPct val="90000"/>
                </a:lnSpc>
                <a:spcBef>
                  <a:spcPts val="0"/>
                </a:spcBef>
                <a:spcAft>
                  <a:spcPts val="0"/>
                </a:spcAft>
                <a:buClr>
                  <a:schemeClr val="lt1"/>
                </a:buClr>
                <a:buSzPts val="1400"/>
                <a:buFont typeface="Candara"/>
                <a:buNone/>
              </a:pPr>
              <a:r>
                <a:rPr lang="es-ES" sz="1400">
                  <a:solidFill>
                    <a:schemeClr val="lt1"/>
                  </a:solidFill>
                  <a:latin typeface="Candara"/>
                  <a:ea typeface="Candara"/>
                  <a:cs typeface="Candara"/>
                  <a:sym typeface="Candara"/>
                </a:rPr>
                <a:t>The easier an activity is, the les motivation is required to do it, but if the task is too difficult, you Will feel frustrated, and Will not perform.</a:t>
              </a:r>
              <a:endParaRPr/>
            </a:p>
          </p:txBody>
        </p:sp>
        <p:sp>
          <p:nvSpPr>
            <p:cNvPr id="453" name="Google Shape;453;p22"/>
            <p:cNvSpPr/>
            <p:nvPr/>
          </p:nvSpPr>
          <p:spPr>
            <a:xfrm>
              <a:off x="4764178" y="1150912"/>
              <a:ext cx="6767686" cy="1483915"/>
            </a:xfrm>
            <a:prstGeom prst="roundRect">
              <a:avLst>
                <a:gd name="adj" fmla="val 10000"/>
              </a:avLst>
            </a:prstGeom>
            <a:solidFill>
              <a:schemeClr val="lt1"/>
            </a:solidFill>
            <a:ln w="12700" cap="flat" cmpd="sng">
              <a:solidFill>
                <a:srgbClr val="DE8517"/>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4" name="Google Shape;454;p22"/>
            <p:cNvSpPr txBox="1"/>
            <p:nvPr/>
          </p:nvSpPr>
          <p:spPr>
            <a:xfrm>
              <a:off x="4807640" y="1194374"/>
              <a:ext cx="6680762" cy="1396991"/>
            </a:xfrm>
            <a:prstGeom prst="rect">
              <a:avLst/>
            </a:prstGeom>
            <a:noFill/>
            <a:ln>
              <a:noFill/>
            </a:ln>
          </p:spPr>
          <p:txBody>
            <a:bodyPr spcFirstLastPara="1" wrap="square" lIns="76200" tIns="76200" rIns="76200" bIns="76200" anchor="ctr" anchorCtr="0">
              <a:noAutofit/>
            </a:bodyPr>
            <a:lstStyle/>
            <a:p>
              <a:pPr marL="0" marR="0" lvl="0" indent="0" algn="ctr" rtl="0">
                <a:lnSpc>
                  <a:spcPct val="90000"/>
                </a:lnSpc>
                <a:spcBef>
                  <a:spcPts val="0"/>
                </a:spcBef>
                <a:spcAft>
                  <a:spcPts val="0"/>
                </a:spcAft>
                <a:buClr>
                  <a:schemeClr val="lt1"/>
                </a:buClr>
                <a:buSzPts val="2000"/>
                <a:buFont typeface="Candara"/>
                <a:buNone/>
              </a:pPr>
              <a:r>
                <a:rPr lang="es-ES" sz="2000">
                  <a:solidFill>
                    <a:schemeClr val="lt1"/>
                  </a:solidFill>
                  <a:latin typeface="Candara"/>
                  <a:ea typeface="Candara"/>
                  <a:cs typeface="Candara"/>
                  <a:sym typeface="Candara"/>
                </a:rPr>
                <a:t>As teachers, it is possible to facilitate the change of our students’ behaviors in several ways:</a:t>
              </a:r>
              <a:endParaRPr/>
            </a:p>
          </p:txBody>
        </p:sp>
        <p:sp>
          <p:nvSpPr>
            <p:cNvPr id="455" name="Google Shape;455;p22"/>
            <p:cNvSpPr/>
            <p:nvPr/>
          </p:nvSpPr>
          <p:spPr>
            <a:xfrm>
              <a:off x="4764178" y="2855681"/>
              <a:ext cx="2194450" cy="1483915"/>
            </a:xfrm>
            <a:prstGeom prst="roundRect">
              <a:avLst>
                <a:gd name="adj" fmla="val 10000"/>
              </a:avLst>
            </a:prstGeom>
            <a:solidFill>
              <a:srgbClr val="FABE75"/>
            </a:solidFill>
            <a:ln w="12700" cap="flat" cmpd="sng">
              <a:solidFill>
                <a:srgbClr val="DE8517"/>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6" name="Google Shape;456;p22"/>
            <p:cNvSpPr txBox="1"/>
            <p:nvPr/>
          </p:nvSpPr>
          <p:spPr>
            <a:xfrm>
              <a:off x="4807640" y="2899143"/>
              <a:ext cx="2107526" cy="1396991"/>
            </a:xfrm>
            <a:prstGeom prst="rect">
              <a:avLst/>
            </a:prstGeom>
            <a:noFill/>
            <a:ln>
              <a:noFill/>
            </a:ln>
          </p:spPr>
          <p:txBody>
            <a:bodyPr spcFirstLastPara="1" wrap="square" lIns="60950" tIns="60950" rIns="60950" bIns="60950" anchor="ctr" anchorCtr="0">
              <a:noAutofit/>
            </a:bodyPr>
            <a:lstStyle/>
            <a:p>
              <a:pPr marL="0" marR="0" lvl="0" indent="0" algn="ctr" rtl="0">
                <a:lnSpc>
                  <a:spcPct val="90000"/>
                </a:lnSpc>
                <a:spcBef>
                  <a:spcPts val="0"/>
                </a:spcBef>
                <a:spcAft>
                  <a:spcPts val="0"/>
                </a:spcAft>
                <a:buClr>
                  <a:schemeClr val="lt1"/>
                </a:buClr>
                <a:buSzPts val="1600"/>
                <a:buFont typeface="Candara"/>
                <a:buNone/>
              </a:pPr>
              <a:r>
                <a:rPr lang="es-ES" sz="1600">
                  <a:solidFill>
                    <a:schemeClr val="lt1"/>
                  </a:solidFill>
                  <a:latin typeface="Candara"/>
                  <a:ea typeface="Candara"/>
                  <a:cs typeface="Candara"/>
                  <a:sym typeface="Candara"/>
                </a:rPr>
                <a:t>Enhancing their motivation by using gamification and ICT in the classroom.</a:t>
              </a:r>
              <a:endParaRPr/>
            </a:p>
          </p:txBody>
        </p:sp>
        <p:sp>
          <p:nvSpPr>
            <p:cNvPr id="457" name="Google Shape;457;p22"/>
            <p:cNvSpPr/>
            <p:nvPr/>
          </p:nvSpPr>
          <p:spPr>
            <a:xfrm>
              <a:off x="7050795" y="2855681"/>
              <a:ext cx="2194450" cy="1483915"/>
            </a:xfrm>
            <a:prstGeom prst="roundRect">
              <a:avLst>
                <a:gd name="adj" fmla="val 10000"/>
              </a:avLst>
            </a:prstGeom>
            <a:solidFill>
              <a:srgbClr val="FABE75"/>
            </a:solidFill>
            <a:ln w="12700" cap="flat" cmpd="sng">
              <a:solidFill>
                <a:srgbClr val="DE8517"/>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8" name="Google Shape;458;p22"/>
            <p:cNvSpPr txBox="1"/>
            <p:nvPr/>
          </p:nvSpPr>
          <p:spPr>
            <a:xfrm>
              <a:off x="7094257" y="2899143"/>
              <a:ext cx="2107526" cy="1396991"/>
            </a:xfrm>
            <a:prstGeom prst="rect">
              <a:avLst/>
            </a:prstGeom>
            <a:noFill/>
            <a:ln>
              <a:noFill/>
            </a:ln>
          </p:spPr>
          <p:txBody>
            <a:bodyPr spcFirstLastPara="1" wrap="square" lIns="60950" tIns="60950" rIns="60950" bIns="60950" anchor="ctr" anchorCtr="0">
              <a:noAutofit/>
            </a:bodyPr>
            <a:lstStyle/>
            <a:p>
              <a:pPr marL="0" marR="0" lvl="0" indent="0" algn="ctr" rtl="0">
                <a:lnSpc>
                  <a:spcPct val="90000"/>
                </a:lnSpc>
                <a:spcBef>
                  <a:spcPts val="0"/>
                </a:spcBef>
                <a:spcAft>
                  <a:spcPts val="0"/>
                </a:spcAft>
                <a:buClr>
                  <a:schemeClr val="lt1"/>
                </a:buClr>
                <a:buSzPts val="1600"/>
                <a:buFont typeface="Candara"/>
                <a:buNone/>
              </a:pPr>
              <a:r>
                <a:rPr lang="es-ES" sz="1600">
                  <a:solidFill>
                    <a:schemeClr val="lt1"/>
                  </a:solidFill>
                  <a:latin typeface="Candara"/>
                  <a:ea typeface="Candara"/>
                  <a:cs typeface="Candara"/>
                  <a:sym typeface="Candara"/>
                </a:rPr>
                <a:t>Elaboration guidelines that help to acquire the required skill to perform the proposed tasks.</a:t>
              </a:r>
              <a:endParaRPr/>
            </a:p>
          </p:txBody>
        </p:sp>
        <p:sp>
          <p:nvSpPr>
            <p:cNvPr id="459" name="Google Shape;459;p22"/>
            <p:cNvSpPr/>
            <p:nvPr/>
          </p:nvSpPr>
          <p:spPr>
            <a:xfrm>
              <a:off x="9337413" y="2855681"/>
              <a:ext cx="2194450" cy="1483915"/>
            </a:xfrm>
            <a:prstGeom prst="roundRect">
              <a:avLst>
                <a:gd name="adj" fmla="val 10000"/>
              </a:avLst>
            </a:prstGeom>
            <a:solidFill>
              <a:srgbClr val="FABE75"/>
            </a:solidFill>
            <a:ln w="12700" cap="flat" cmpd="sng">
              <a:solidFill>
                <a:srgbClr val="DE8517"/>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 name="Google Shape;460;p22"/>
            <p:cNvSpPr txBox="1"/>
            <p:nvPr/>
          </p:nvSpPr>
          <p:spPr>
            <a:xfrm>
              <a:off x="9380875" y="2899143"/>
              <a:ext cx="2107526" cy="1396991"/>
            </a:xfrm>
            <a:prstGeom prst="rect">
              <a:avLst/>
            </a:prstGeom>
            <a:noFill/>
            <a:ln>
              <a:noFill/>
            </a:ln>
          </p:spPr>
          <p:txBody>
            <a:bodyPr spcFirstLastPara="1" wrap="square" lIns="60950" tIns="60950" rIns="60950" bIns="60950" anchor="ctr" anchorCtr="0">
              <a:noAutofit/>
            </a:bodyPr>
            <a:lstStyle/>
            <a:p>
              <a:pPr marL="0" marR="0" lvl="0" indent="0" algn="ctr" rtl="0">
                <a:lnSpc>
                  <a:spcPct val="90000"/>
                </a:lnSpc>
                <a:spcBef>
                  <a:spcPts val="0"/>
                </a:spcBef>
                <a:spcAft>
                  <a:spcPts val="0"/>
                </a:spcAft>
                <a:buClr>
                  <a:schemeClr val="lt1"/>
                </a:buClr>
                <a:buSzPts val="1600"/>
                <a:buFont typeface="Candara"/>
                <a:buNone/>
              </a:pPr>
              <a:r>
                <a:rPr lang="es-ES" sz="1600">
                  <a:solidFill>
                    <a:schemeClr val="lt1"/>
                  </a:solidFill>
                  <a:latin typeface="Candara"/>
                  <a:ea typeface="Candara"/>
                  <a:cs typeface="Candara"/>
                  <a:sym typeface="Candara"/>
                </a:rPr>
                <a:t>Changing the triggers in our activities, using attractive designs and applications that awake their interest.</a:t>
              </a:r>
              <a:endParaRPr/>
            </a:p>
          </p:txBody>
        </p:sp>
      </p:grpSp>
      <p:pic>
        <p:nvPicPr>
          <p:cNvPr id="21" name="Google Shape;142;p3">
            <a:extLst>
              <a:ext uri="{FF2B5EF4-FFF2-40B4-BE49-F238E27FC236}">
                <a16:creationId xmlns:a16="http://schemas.microsoft.com/office/drawing/2014/main" id="{1EAD9236-2550-B547-83DC-D0905AC6825F}"/>
              </a:ext>
            </a:extLst>
          </p:cNvPr>
          <p:cNvPicPr preferRelativeResize="0"/>
          <p:nvPr/>
        </p:nvPicPr>
        <p:blipFill rotWithShape="1">
          <a:blip r:embed="rId3">
            <a:alphaModFix/>
          </a:blip>
          <a:srcRect/>
          <a:stretch/>
        </p:blipFill>
        <p:spPr>
          <a:xfrm>
            <a:off x="10794019" y="-205299"/>
            <a:ext cx="1877667" cy="2170671"/>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67"/>
        <p:cNvGrpSpPr/>
        <p:nvPr/>
      </p:nvGrpSpPr>
      <p:grpSpPr>
        <a:xfrm>
          <a:off x="0" y="0"/>
          <a:ext cx="0" cy="0"/>
          <a:chOff x="0" y="0"/>
          <a:chExt cx="0" cy="0"/>
        </a:xfrm>
      </p:grpSpPr>
      <p:sp>
        <p:nvSpPr>
          <p:cNvPr id="468" name="Google Shape;468;p23"/>
          <p:cNvSpPr txBox="1">
            <a:spLocks noGrp="1"/>
          </p:cNvSpPr>
          <p:nvPr>
            <p:ph type="title"/>
          </p:nvPr>
        </p:nvSpPr>
        <p:spPr>
          <a:xfrm>
            <a:off x="76479" y="283282"/>
            <a:ext cx="2985655" cy="1193511"/>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3200"/>
              <a:buFont typeface="Candara"/>
              <a:buNone/>
            </a:pPr>
            <a:r>
              <a:rPr lang="es-ES"/>
              <a:t>Lesson 1: What is Gamification?</a:t>
            </a:r>
            <a:endParaRPr/>
          </a:p>
        </p:txBody>
      </p:sp>
      <p:sp>
        <p:nvSpPr>
          <p:cNvPr id="469" name="Google Shape;469;p23"/>
          <p:cNvSpPr txBox="1">
            <a:spLocks noGrp="1"/>
          </p:cNvSpPr>
          <p:nvPr>
            <p:ph type="body" idx="1"/>
          </p:nvPr>
        </p:nvSpPr>
        <p:spPr>
          <a:xfrm>
            <a:off x="4125686" y="1531916"/>
            <a:ext cx="7812314" cy="4372828"/>
          </a:xfrm>
          <a:prstGeom prst="rect">
            <a:avLst/>
          </a:prstGeom>
          <a:noFill/>
          <a:ln>
            <a:noFill/>
          </a:ln>
        </p:spPr>
        <p:txBody>
          <a:bodyPr spcFirstLastPara="1" wrap="square" lIns="91425" tIns="45700" rIns="91425" bIns="45700" anchor="t" anchorCtr="0">
            <a:normAutofit/>
          </a:bodyPr>
          <a:lstStyle/>
          <a:p>
            <a:pPr marL="455613" lvl="0" indent="-439738" algn="l" rtl="0">
              <a:lnSpc>
                <a:spcPct val="90000"/>
              </a:lnSpc>
              <a:spcBef>
                <a:spcPts val="0"/>
              </a:spcBef>
              <a:spcAft>
                <a:spcPts val="0"/>
              </a:spcAft>
              <a:buSzPts val="2800"/>
              <a:buChar char="●"/>
            </a:pPr>
            <a:r>
              <a:rPr lang="es-ES"/>
              <a:t>1.4. Educational benefits</a:t>
            </a:r>
            <a:endParaRPr/>
          </a:p>
          <a:p>
            <a:pPr marL="846138" lvl="1" indent="-439738" algn="l" rtl="0">
              <a:lnSpc>
                <a:spcPct val="150000"/>
              </a:lnSpc>
              <a:spcBef>
                <a:spcPts val="500"/>
              </a:spcBef>
              <a:spcAft>
                <a:spcPts val="0"/>
              </a:spcAft>
              <a:buSzPts val="2400"/>
              <a:buChar char="▸"/>
            </a:pPr>
            <a:r>
              <a:rPr lang="es-ES"/>
              <a:t>Game Benefits:</a:t>
            </a:r>
            <a:endParaRPr/>
          </a:p>
          <a:p>
            <a:pPr marL="846138" lvl="1" indent="-373063" algn="l" rtl="0">
              <a:lnSpc>
                <a:spcPct val="150000"/>
              </a:lnSpc>
              <a:spcBef>
                <a:spcPts val="500"/>
              </a:spcBef>
              <a:spcAft>
                <a:spcPts val="0"/>
              </a:spcAft>
              <a:buSzPts val="1050"/>
              <a:buNone/>
            </a:pPr>
            <a:endParaRPr sz="1050"/>
          </a:p>
          <a:p>
            <a:pPr marL="1122363" lvl="2" indent="-227012" algn="l" rtl="0">
              <a:lnSpc>
                <a:spcPct val="90000"/>
              </a:lnSpc>
              <a:spcBef>
                <a:spcPts val="500"/>
              </a:spcBef>
              <a:spcAft>
                <a:spcPts val="0"/>
              </a:spcAft>
              <a:buClr>
                <a:srgbClr val="184F5B"/>
              </a:buClr>
              <a:buSzPts val="2000"/>
              <a:buChar char="•"/>
            </a:pPr>
            <a:r>
              <a:rPr lang="es-ES" b="1">
                <a:solidFill>
                  <a:srgbClr val="184F5B"/>
                </a:solidFill>
              </a:rPr>
              <a:t>Overcome daily routine</a:t>
            </a:r>
            <a:endParaRPr b="1">
              <a:solidFill>
                <a:srgbClr val="184F5B"/>
              </a:solidFill>
            </a:endParaRPr>
          </a:p>
          <a:p>
            <a:pPr marL="1122363" lvl="2" indent="-227012" algn="l" rtl="0">
              <a:lnSpc>
                <a:spcPct val="90000"/>
              </a:lnSpc>
              <a:spcBef>
                <a:spcPts val="500"/>
              </a:spcBef>
              <a:spcAft>
                <a:spcPts val="0"/>
              </a:spcAft>
              <a:buClr>
                <a:srgbClr val="184F5B"/>
              </a:buClr>
              <a:buSzPts val="2000"/>
              <a:buChar char="•"/>
            </a:pPr>
            <a:r>
              <a:rPr lang="es-ES" b="1">
                <a:solidFill>
                  <a:srgbClr val="184F5B"/>
                </a:solidFill>
              </a:rPr>
              <a:t>Explore, discover and arouse curiosity.</a:t>
            </a:r>
            <a:endParaRPr/>
          </a:p>
          <a:p>
            <a:pPr marL="1122363" lvl="2" indent="-227012" algn="l" rtl="0">
              <a:lnSpc>
                <a:spcPct val="90000"/>
              </a:lnSpc>
              <a:spcBef>
                <a:spcPts val="500"/>
              </a:spcBef>
              <a:spcAft>
                <a:spcPts val="0"/>
              </a:spcAft>
              <a:buClr>
                <a:srgbClr val="184F5B"/>
              </a:buClr>
              <a:buSzPts val="2000"/>
              <a:buChar char="•"/>
            </a:pPr>
            <a:r>
              <a:rPr lang="es-ES" b="1">
                <a:solidFill>
                  <a:srgbClr val="184F5B"/>
                </a:solidFill>
              </a:rPr>
              <a:t>Reach challenges progressively. </a:t>
            </a:r>
            <a:endParaRPr/>
          </a:p>
          <a:p>
            <a:pPr marL="1122363" lvl="2" indent="-227012" algn="l" rtl="0">
              <a:lnSpc>
                <a:spcPct val="90000"/>
              </a:lnSpc>
              <a:spcBef>
                <a:spcPts val="500"/>
              </a:spcBef>
              <a:spcAft>
                <a:spcPts val="0"/>
              </a:spcAft>
              <a:buClr>
                <a:srgbClr val="184F5B"/>
              </a:buClr>
              <a:buSzPts val="2000"/>
              <a:buChar char="•"/>
            </a:pPr>
            <a:r>
              <a:rPr lang="es-ES" b="1">
                <a:solidFill>
                  <a:srgbClr val="184F5B"/>
                </a:solidFill>
              </a:rPr>
              <a:t>Enhance sociabilization</a:t>
            </a:r>
            <a:endParaRPr b="1">
              <a:solidFill>
                <a:srgbClr val="184F5B"/>
              </a:solidFill>
            </a:endParaRPr>
          </a:p>
          <a:p>
            <a:pPr marL="1122363" lvl="2" indent="-227012" algn="l" rtl="0">
              <a:lnSpc>
                <a:spcPct val="90000"/>
              </a:lnSpc>
              <a:spcBef>
                <a:spcPts val="500"/>
              </a:spcBef>
              <a:spcAft>
                <a:spcPts val="0"/>
              </a:spcAft>
              <a:buClr>
                <a:srgbClr val="184F5B"/>
              </a:buClr>
              <a:buSzPts val="2000"/>
              <a:buChar char="•"/>
            </a:pPr>
            <a:r>
              <a:rPr lang="es-ES" b="1">
                <a:solidFill>
                  <a:srgbClr val="184F5B"/>
                </a:solidFill>
              </a:rPr>
              <a:t>Develop decision-making skills.</a:t>
            </a:r>
            <a:endParaRPr/>
          </a:p>
          <a:p>
            <a:pPr marL="1122363" lvl="2" indent="-227012" algn="l" rtl="0">
              <a:lnSpc>
                <a:spcPct val="90000"/>
              </a:lnSpc>
              <a:spcBef>
                <a:spcPts val="500"/>
              </a:spcBef>
              <a:spcAft>
                <a:spcPts val="0"/>
              </a:spcAft>
              <a:buClr>
                <a:srgbClr val="184F5B"/>
              </a:buClr>
              <a:buSzPts val="2000"/>
              <a:buChar char="•"/>
            </a:pPr>
            <a:r>
              <a:rPr lang="es-ES" b="1">
                <a:solidFill>
                  <a:srgbClr val="184F5B"/>
                </a:solidFill>
              </a:rPr>
              <a:t>Enjoy the challenge on a permanent basis.</a:t>
            </a:r>
            <a:endParaRPr b="1">
              <a:solidFill>
                <a:srgbClr val="184F5B"/>
              </a:solidFill>
            </a:endParaRPr>
          </a:p>
        </p:txBody>
      </p:sp>
      <p:pic>
        <p:nvPicPr>
          <p:cNvPr id="470" name="Google Shape;470;p23"/>
          <p:cNvPicPr preferRelativeResize="0"/>
          <p:nvPr/>
        </p:nvPicPr>
        <p:blipFill rotWithShape="1">
          <a:blip r:embed="rId3">
            <a:alphaModFix/>
          </a:blip>
          <a:srcRect/>
          <a:stretch/>
        </p:blipFill>
        <p:spPr>
          <a:xfrm>
            <a:off x="-76677" y="2501740"/>
            <a:ext cx="3287237" cy="2191491"/>
          </a:xfrm>
          <a:prstGeom prst="rect">
            <a:avLst/>
          </a:prstGeom>
          <a:noFill/>
          <a:ln>
            <a:noFill/>
          </a:ln>
        </p:spPr>
      </p:pic>
      <p:pic>
        <p:nvPicPr>
          <p:cNvPr id="471" name="Google Shape;471;p23" descr="Dados"/>
          <p:cNvPicPr preferRelativeResize="0"/>
          <p:nvPr/>
        </p:nvPicPr>
        <p:blipFill rotWithShape="1">
          <a:blip r:embed="rId4">
            <a:alphaModFix/>
          </a:blip>
          <a:srcRect/>
          <a:stretch/>
        </p:blipFill>
        <p:spPr>
          <a:xfrm>
            <a:off x="3810000" y="2683085"/>
            <a:ext cx="914400" cy="914400"/>
          </a:xfrm>
          <a:prstGeom prst="rect">
            <a:avLst/>
          </a:prstGeom>
          <a:noFill/>
          <a:ln>
            <a:noFill/>
          </a:ln>
          <a:effectLst>
            <a:outerShdw blurRad="190500" dist="228600" dir="2700000" algn="ctr">
              <a:srgbClr val="000000">
                <a:alpha val="29803"/>
              </a:srgbClr>
            </a:outerShdw>
          </a:effectLst>
        </p:spPr>
      </p:pic>
      <p:pic>
        <p:nvPicPr>
          <p:cNvPr id="472" name="Google Shape;472;p23" descr="Dispositivo de juego"/>
          <p:cNvPicPr preferRelativeResize="0"/>
          <p:nvPr/>
        </p:nvPicPr>
        <p:blipFill rotWithShape="1">
          <a:blip r:embed="rId5">
            <a:alphaModFix/>
          </a:blip>
          <a:srcRect/>
          <a:stretch/>
        </p:blipFill>
        <p:spPr>
          <a:xfrm>
            <a:off x="10424160" y="3718330"/>
            <a:ext cx="914400" cy="914400"/>
          </a:xfrm>
          <a:prstGeom prst="rect">
            <a:avLst/>
          </a:prstGeom>
          <a:noFill/>
          <a:ln>
            <a:noFill/>
          </a:ln>
          <a:effectLst>
            <a:outerShdw blurRad="190500" dist="228600" dir="2700000" algn="ctr">
              <a:srgbClr val="000000">
                <a:alpha val="29803"/>
              </a:srgbClr>
            </a:outerShdw>
          </a:effectLst>
        </p:spPr>
      </p:pic>
      <p:pic>
        <p:nvPicPr>
          <p:cNvPr id="473" name="Google Shape;473;p23" descr="Piezas de ajedrez"/>
          <p:cNvPicPr preferRelativeResize="0"/>
          <p:nvPr/>
        </p:nvPicPr>
        <p:blipFill rotWithShape="1">
          <a:blip r:embed="rId6">
            <a:alphaModFix/>
          </a:blip>
          <a:srcRect/>
          <a:stretch/>
        </p:blipFill>
        <p:spPr>
          <a:xfrm>
            <a:off x="3891644" y="4411684"/>
            <a:ext cx="914400" cy="914400"/>
          </a:xfrm>
          <a:prstGeom prst="rect">
            <a:avLst/>
          </a:prstGeom>
          <a:noFill/>
          <a:ln>
            <a:noFill/>
          </a:ln>
          <a:effectLst>
            <a:outerShdw blurRad="190500" dist="228600" dir="2700000" algn="ctr">
              <a:srgbClr val="000000">
                <a:alpha val="29803"/>
              </a:srgbClr>
            </a:outerShdw>
          </a:effectLst>
        </p:spPr>
      </p:pic>
      <p:pic>
        <p:nvPicPr>
          <p:cNvPr id="474" name="Google Shape;474;p23" descr="Laberinto"/>
          <p:cNvPicPr preferRelativeResize="0"/>
          <p:nvPr/>
        </p:nvPicPr>
        <p:blipFill rotWithShape="1">
          <a:blip r:embed="rId7">
            <a:alphaModFix/>
          </a:blip>
          <a:srcRect/>
          <a:stretch/>
        </p:blipFill>
        <p:spPr>
          <a:xfrm>
            <a:off x="5778863" y="5447544"/>
            <a:ext cx="914400" cy="914400"/>
          </a:xfrm>
          <a:prstGeom prst="rect">
            <a:avLst/>
          </a:prstGeom>
          <a:noFill/>
          <a:ln>
            <a:noFill/>
          </a:ln>
          <a:effectLst>
            <a:outerShdw blurRad="190500" dist="228600" dir="2700000" algn="ctr">
              <a:srgbClr val="000000">
                <a:alpha val="29803"/>
              </a:srgbClr>
            </a:outerShdw>
          </a:effectLst>
        </p:spPr>
      </p:pic>
      <p:pic>
        <p:nvPicPr>
          <p:cNvPr id="475" name="Google Shape;475;p23" descr="Piezas de rompecabezas"/>
          <p:cNvPicPr preferRelativeResize="0"/>
          <p:nvPr/>
        </p:nvPicPr>
        <p:blipFill rotWithShape="1">
          <a:blip r:embed="rId8">
            <a:alphaModFix/>
          </a:blip>
          <a:srcRect/>
          <a:stretch/>
        </p:blipFill>
        <p:spPr>
          <a:xfrm>
            <a:off x="9042400" y="1935480"/>
            <a:ext cx="914400" cy="914400"/>
          </a:xfrm>
          <a:prstGeom prst="rect">
            <a:avLst/>
          </a:prstGeom>
          <a:noFill/>
          <a:ln>
            <a:noFill/>
          </a:ln>
          <a:effectLst>
            <a:outerShdw blurRad="190500" dist="228600" dir="2700000" algn="ctr">
              <a:srgbClr val="000000">
                <a:alpha val="29803"/>
              </a:srgbClr>
            </a:outerShdw>
          </a:effectLst>
        </p:spPr>
      </p:pic>
      <p:pic>
        <p:nvPicPr>
          <p:cNvPr id="476" name="Google Shape;476;p23" descr="Equipo"/>
          <p:cNvPicPr preferRelativeResize="0"/>
          <p:nvPr/>
        </p:nvPicPr>
        <p:blipFill rotWithShape="1">
          <a:blip r:embed="rId9">
            <a:alphaModFix/>
          </a:blip>
          <a:srcRect/>
          <a:stretch/>
        </p:blipFill>
        <p:spPr>
          <a:xfrm>
            <a:off x="8128000" y="5326084"/>
            <a:ext cx="914400" cy="914400"/>
          </a:xfrm>
          <a:prstGeom prst="rect">
            <a:avLst/>
          </a:prstGeom>
          <a:noFill/>
          <a:ln>
            <a:noFill/>
          </a:ln>
          <a:effectLst>
            <a:outerShdw blurRad="190500" dist="228600" dir="2700000" algn="ctr">
              <a:srgbClr val="000000">
                <a:alpha val="29803"/>
              </a:srgbClr>
            </a:outerShdw>
          </a:effectLst>
        </p:spPr>
      </p:pic>
      <p:pic>
        <p:nvPicPr>
          <p:cNvPr id="11" name="Google Shape;142;p3">
            <a:extLst>
              <a:ext uri="{FF2B5EF4-FFF2-40B4-BE49-F238E27FC236}">
                <a16:creationId xmlns:a16="http://schemas.microsoft.com/office/drawing/2014/main" id="{73C88B55-C04E-644B-9AE5-5C1D3D184D3C}"/>
              </a:ext>
            </a:extLst>
          </p:cNvPr>
          <p:cNvPicPr preferRelativeResize="0"/>
          <p:nvPr/>
        </p:nvPicPr>
        <p:blipFill rotWithShape="1">
          <a:blip r:embed="rId10">
            <a:alphaModFix/>
          </a:blip>
          <a:srcRect/>
          <a:stretch/>
        </p:blipFill>
        <p:spPr>
          <a:xfrm>
            <a:off x="10794019" y="-205299"/>
            <a:ext cx="1877667" cy="2170671"/>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81"/>
        <p:cNvGrpSpPr/>
        <p:nvPr/>
      </p:nvGrpSpPr>
      <p:grpSpPr>
        <a:xfrm>
          <a:off x="0" y="0"/>
          <a:ext cx="0" cy="0"/>
          <a:chOff x="0" y="0"/>
          <a:chExt cx="0" cy="0"/>
        </a:xfrm>
      </p:grpSpPr>
      <p:sp>
        <p:nvSpPr>
          <p:cNvPr id="482" name="Google Shape;482;p24"/>
          <p:cNvSpPr txBox="1">
            <a:spLocks noGrp="1"/>
          </p:cNvSpPr>
          <p:nvPr>
            <p:ph type="title"/>
          </p:nvPr>
        </p:nvSpPr>
        <p:spPr>
          <a:xfrm>
            <a:off x="8637072" y="1270643"/>
            <a:ext cx="3286000" cy="1193511"/>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accent5"/>
              </a:buClr>
              <a:buSzPct val="100000"/>
              <a:buFont typeface="Candara"/>
              <a:buNone/>
            </a:pPr>
            <a:br>
              <a:rPr lang="es-ES"/>
            </a:br>
            <a:br>
              <a:rPr lang="es-ES"/>
            </a:br>
            <a:br>
              <a:rPr lang="es-ES"/>
            </a:br>
            <a:br>
              <a:rPr lang="es-ES"/>
            </a:br>
            <a:br>
              <a:rPr lang="es-ES"/>
            </a:br>
            <a:br>
              <a:rPr lang="es-ES"/>
            </a:br>
            <a:br>
              <a:rPr lang="es-ES"/>
            </a:br>
            <a:br>
              <a:rPr lang="es-ES"/>
            </a:br>
            <a:br>
              <a:rPr lang="es-ES"/>
            </a:br>
            <a:br>
              <a:rPr lang="es-ES"/>
            </a:br>
            <a:r>
              <a:rPr lang="es-ES"/>
              <a:t>Lesson</a:t>
            </a:r>
            <a:r>
              <a:rPr lang="es-ES" dirty="0"/>
              <a:t> 1: </a:t>
            </a:r>
            <a:r>
              <a:rPr lang="es-ES" dirty="0" err="1"/>
              <a:t>What</a:t>
            </a:r>
            <a:r>
              <a:rPr lang="es-ES" dirty="0"/>
              <a:t> </a:t>
            </a:r>
            <a:r>
              <a:rPr lang="es-ES" dirty="0" err="1"/>
              <a:t>is</a:t>
            </a:r>
            <a:r>
              <a:rPr lang="es-ES" dirty="0"/>
              <a:t> </a:t>
            </a:r>
            <a:r>
              <a:rPr lang="es-ES" dirty="0" err="1"/>
              <a:t>Gamification</a:t>
            </a:r>
            <a:r>
              <a:rPr lang="es-ES" dirty="0"/>
              <a:t>?</a:t>
            </a:r>
            <a:br>
              <a:rPr lang="es-ES" dirty="0"/>
            </a:br>
            <a:endParaRPr dirty="0"/>
          </a:p>
        </p:txBody>
      </p:sp>
      <p:sp>
        <p:nvSpPr>
          <p:cNvPr id="483" name="Google Shape;483;p24"/>
          <p:cNvSpPr txBox="1">
            <a:spLocks noGrp="1"/>
          </p:cNvSpPr>
          <p:nvPr>
            <p:ph type="body" idx="1"/>
          </p:nvPr>
        </p:nvSpPr>
        <p:spPr>
          <a:xfrm>
            <a:off x="993450" y="1791629"/>
            <a:ext cx="6902532" cy="4107302"/>
          </a:xfrm>
          <a:prstGeom prst="rect">
            <a:avLst/>
          </a:prstGeom>
          <a:noFill/>
          <a:ln>
            <a:noFill/>
          </a:ln>
        </p:spPr>
        <p:txBody>
          <a:bodyPr spcFirstLastPara="1" wrap="square" lIns="91425" tIns="45700" rIns="91425" bIns="45700" anchor="t" anchorCtr="0">
            <a:normAutofit/>
          </a:bodyPr>
          <a:lstStyle/>
          <a:p>
            <a:pPr marL="455613" lvl="0" indent="-439738" algn="l" rtl="0">
              <a:lnSpc>
                <a:spcPct val="90000"/>
              </a:lnSpc>
              <a:spcBef>
                <a:spcPts val="0"/>
              </a:spcBef>
              <a:spcAft>
                <a:spcPts val="0"/>
              </a:spcAft>
              <a:buClr>
                <a:schemeClr val="lt1"/>
              </a:buClr>
              <a:buSzPts val="2800"/>
              <a:buChar char="●"/>
            </a:pPr>
            <a:r>
              <a:rPr lang="es-ES"/>
              <a:t>1.4. Educational benefits</a:t>
            </a:r>
            <a:endParaRPr/>
          </a:p>
          <a:p>
            <a:pPr marL="455613" lvl="0" indent="-261937" algn="l" rtl="0">
              <a:lnSpc>
                <a:spcPct val="90000"/>
              </a:lnSpc>
              <a:spcBef>
                <a:spcPts val="1000"/>
              </a:spcBef>
              <a:spcAft>
                <a:spcPts val="0"/>
              </a:spcAft>
              <a:buClr>
                <a:schemeClr val="lt1"/>
              </a:buClr>
              <a:buSzPts val="2800"/>
              <a:buNone/>
            </a:pPr>
            <a:endParaRPr/>
          </a:p>
        </p:txBody>
      </p:sp>
      <p:grpSp>
        <p:nvGrpSpPr>
          <p:cNvPr id="484" name="Google Shape;484;p24"/>
          <p:cNvGrpSpPr/>
          <p:nvPr/>
        </p:nvGrpSpPr>
        <p:grpSpPr>
          <a:xfrm>
            <a:off x="758536" y="2464154"/>
            <a:ext cx="7033537" cy="4107302"/>
            <a:chOff x="0" y="0"/>
            <a:chExt cx="7033537" cy="4107302"/>
          </a:xfrm>
        </p:grpSpPr>
        <p:sp>
          <p:nvSpPr>
            <p:cNvPr id="485" name="Google Shape;485;p24"/>
            <p:cNvSpPr/>
            <p:nvPr/>
          </p:nvSpPr>
          <p:spPr>
            <a:xfrm>
              <a:off x="0" y="0"/>
              <a:ext cx="7033537" cy="4107302"/>
            </a:xfrm>
            <a:prstGeom prst="roundRect">
              <a:avLst>
                <a:gd name="adj" fmla="val 10000"/>
              </a:avLst>
            </a:prstGeom>
            <a:solidFill>
              <a:srgbClr val="F4F8E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6" name="Google Shape;486;p24"/>
            <p:cNvSpPr txBox="1"/>
            <p:nvPr/>
          </p:nvSpPr>
          <p:spPr>
            <a:xfrm>
              <a:off x="0" y="0"/>
              <a:ext cx="7033537" cy="1232190"/>
            </a:xfrm>
            <a:prstGeom prst="rect">
              <a:avLst/>
            </a:prstGeom>
            <a:noFill/>
            <a:ln>
              <a:noFill/>
            </a:ln>
          </p:spPr>
          <p:txBody>
            <a:bodyPr spcFirstLastPara="1" wrap="square" lIns="137150" tIns="137150" rIns="137150" bIns="137150" anchor="ctr" anchorCtr="0">
              <a:noAutofit/>
            </a:bodyPr>
            <a:lstStyle/>
            <a:p>
              <a:pPr marL="0" marR="0" lvl="0" indent="0" algn="ctr" rtl="0">
                <a:lnSpc>
                  <a:spcPct val="90000"/>
                </a:lnSpc>
                <a:spcBef>
                  <a:spcPts val="0"/>
                </a:spcBef>
                <a:spcAft>
                  <a:spcPts val="0"/>
                </a:spcAft>
                <a:buClr>
                  <a:schemeClr val="dk1"/>
                </a:buClr>
                <a:buSzPts val="3600"/>
                <a:buFont typeface="Candara"/>
                <a:buNone/>
              </a:pPr>
              <a:r>
                <a:rPr lang="es-ES" sz="3600">
                  <a:solidFill>
                    <a:schemeClr val="dk1"/>
                  </a:solidFill>
                  <a:latin typeface="Candara"/>
                  <a:ea typeface="Candara"/>
                  <a:cs typeface="Candara"/>
                  <a:sym typeface="Candara"/>
                </a:rPr>
                <a:t>Gamification benefits for students:</a:t>
              </a:r>
              <a:endParaRPr/>
            </a:p>
          </p:txBody>
        </p:sp>
        <p:sp>
          <p:nvSpPr>
            <p:cNvPr id="487" name="Google Shape;487;p24"/>
            <p:cNvSpPr/>
            <p:nvPr/>
          </p:nvSpPr>
          <p:spPr>
            <a:xfrm>
              <a:off x="703353" y="1232942"/>
              <a:ext cx="5626829" cy="293958"/>
            </a:xfrm>
            <a:prstGeom prst="roundRect">
              <a:avLst>
                <a:gd name="adj" fmla="val 10000"/>
              </a:avLst>
            </a:prstGeom>
            <a:solidFill>
              <a:schemeClr val="lt1"/>
            </a:solidFill>
            <a:ln w="12700" cap="flat" cmpd="sng">
              <a:solidFill>
                <a:srgbClr val="CCD7A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8" name="Google Shape;488;p24"/>
            <p:cNvSpPr txBox="1"/>
            <p:nvPr/>
          </p:nvSpPr>
          <p:spPr>
            <a:xfrm>
              <a:off x="711963" y="1241552"/>
              <a:ext cx="5609609" cy="276738"/>
            </a:xfrm>
            <a:prstGeom prst="rect">
              <a:avLst/>
            </a:prstGeom>
            <a:noFill/>
            <a:ln>
              <a:noFill/>
            </a:ln>
          </p:spPr>
          <p:txBody>
            <a:bodyPr spcFirstLastPara="1" wrap="square" lIns="38100" tIns="28575" rIns="38100" bIns="28575" anchor="ctr" anchorCtr="0">
              <a:noAutofit/>
            </a:bodyPr>
            <a:lstStyle/>
            <a:p>
              <a:pPr marL="0" marR="0" lvl="0" indent="0" algn="ctr" rtl="0">
                <a:lnSpc>
                  <a:spcPct val="90000"/>
                </a:lnSpc>
                <a:spcBef>
                  <a:spcPts val="0"/>
                </a:spcBef>
                <a:spcAft>
                  <a:spcPts val="0"/>
                </a:spcAft>
                <a:buClr>
                  <a:schemeClr val="lt1"/>
                </a:buClr>
                <a:buSzPts val="1500"/>
                <a:buFont typeface="Candara"/>
                <a:buNone/>
              </a:pPr>
              <a:r>
                <a:rPr lang="es-ES" sz="1500">
                  <a:solidFill>
                    <a:schemeClr val="lt1"/>
                  </a:solidFill>
                  <a:latin typeface="Candara"/>
                  <a:ea typeface="Candara"/>
                  <a:cs typeface="Candara"/>
                  <a:sym typeface="Candara"/>
                </a:rPr>
                <a:t>Increases motivation and interest in learning</a:t>
              </a:r>
              <a:endParaRPr sz="1500">
                <a:solidFill>
                  <a:schemeClr val="lt1"/>
                </a:solidFill>
                <a:latin typeface="Candara"/>
                <a:ea typeface="Candara"/>
                <a:cs typeface="Candara"/>
                <a:sym typeface="Candara"/>
              </a:endParaRPr>
            </a:p>
          </p:txBody>
        </p:sp>
        <p:sp>
          <p:nvSpPr>
            <p:cNvPr id="489" name="Google Shape;489;p24"/>
            <p:cNvSpPr/>
            <p:nvPr/>
          </p:nvSpPr>
          <p:spPr>
            <a:xfrm>
              <a:off x="703353" y="1572125"/>
              <a:ext cx="5626829" cy="293958"/>
            </a:xfrm>
            <a:prstGeom prst="roundRect">
              <a:avLst>
                <a:gd name="adj" fmla="val 10000"/>
              </a:avLst>
            </a:prstGeom>
            <a:solidFill>
              <a:schemeClr val="lt1"/>
            </a:solidFill>
            <a:ln w="12700" cap="flat" cmpd="sng">
              <a:solidFill>
                <a:srgbClr val="CCD7A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0" name="Google Shape;490;p24"/>
            <p:cNvSpPr txBox="1"/>
            <p:nvPr/>
          </p:nvSpPr>
          <p:spPr>
            <a:xfrm>
              <a:off x="711963" y="1580735"/>
              <a:ext cx="5609609" cy="276738"/>
            </a:xfrm>
            <a:prstGeom prst="rect">
              <a:avLst/>
            </a:prstGeom>
            <a:noFill/>
            <a:ln>
              <a:noFill/>
            </a:ln>
          </p:spPr>
          <p:txBody>
            <a:bodyPr spcFirstLastPara="1" wrap="square" lIns="38100" tIns="28575" rIns="38100" bIns="28575" anchor="ctr" anchorCtr="0">
              <a:noAutofit/>
            </a:bodyPr>
            <a:lstStyle/>
            <a:p>
              <a:pPr marL="0" marR="0" lvl="0" indent="0" algn="ctr" rtl="0">
                <a:lnSpc>
                  <a:spcPct val="90000"/>
                </a:lnSpc>
                <a:spcBef>
                  <a:spcPts val="0"/>
                </a:spcBef>
                <a:spcAft>
                  <a:spcPts val="0"/>
                </a:spcAft>
                <a:buClr>
                  <a:schemeClr val="lt1"/>
                </a:buClr>
                <a:buSzPts val="1500"/>
                <a:buFont typeface="Candara"/>
                <a:buNone/>
              </a:pPr>
              <a:r>
                <a:rPr lang="es-ES" sz="1500">
                  <a:solidFill>
                    <a:schemeClr val="lt1"/>
                  </a:solidFill>
                  <a:latin typeface="Candara"/>
                  <a:ea typeface="Candara"/>
                  <a:cs typeface="Candara"/>
                  <a:sym typeface="Candara"/>
                </a:rPr>
                <a:t>Enhances the development of competencies and skills</a:t>
              </a:r>
              <a:endParaRPr sz="1500">
                <a:solidFill>
                  <a:schemeClr val="lt1"/>
                </a:solidFill>
                <a:latin typeface="Candara"/>
                <a:ea typeface="Candara"/>
                <a:cs typeface="Candara"/>
                <a:sym typeface="Candara"/>
              </a:endParaRPr>
            </a:p>
          </p:txBody>
        </p:sp>
        <p:sp>
          <p:nvSpPr>
            <p:cNvPr id="491" name="Google Shape;491;p24"/>
            <p:cNvSpPr/>
            <p:nvPr/>
          </p:nvSpPr>
          <p:spPr>
            <a:xfrm>
              <a:off x="703353" y="1911309"/>
              <a:ext cx="5626829" cy="293958"/>
            </a:xfrm>
            <a:prstGeom prst="roundRect">
              <a:avLst>
                <a:gd name="adj" fmla="val 10000"/>
              </a:avLst>
            </a:prstGeom>
            <a:solidFill>
              <a:schemeClr val="lt1"/>
            </a:solidFill>
            <a:ln w="12700" cap="flat" cmpd="sng">
              <a:solidFill>
                <a:srgbClr val="CCD7A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2" name="Google Shape;492;p24"/>
            <p:cNvSpPr txBox="1"/>
            <p:nvPr/>
          </p:nvSpPr>
          <p:spPr>
            <a:xfrm>
              <a:off x="711963" y="1919919"/>
              <a:ext cx="5609609" cy="276738"/>
            </a:xfrm>
            <a:prstGeom prst="rect">
              <a:avLst/>
            </a:prstGeom>
            <a:noFill/>
            <a:ln>
              <a:noFill/>
            </a:ln>
          </p:spPr>
          <p:txBody>
            <a:bodyPr spcFirstLastPara="1" wrap="square" lIns="38100" tIns="28575" rIns="38100" bIns="28575" anchor="ctr" anchorCtr="0">
              <a:noAutofit/>
            </a:bodyPr>
            <a:lstStyle/>
            <a:p>
              <a:pPr marL="0" marR="0" lvl="0" indent="0" algn="ctr" rtl="0">
                <a:lnSpc>
                  <a:spcPct val="90000"/>
                </a:lnSpc>
                <a:spcBef>
                  <a:spcPts val="0"/>
                </a:spcBef>
                <a:spcAft>
                  <a:spcPts val="0"/>
                </a:spcAft>
                <a:buClr>
                  <a:schemeClr val="lt1"/>
                </a:buClr>
                <a:buSzPts val="1500"/>
                <a:buFont typeface="Candara"/>
                <a:buNone/>
              </a:pPr>
              <a:r>
                <a:rPr lang="es-ES" sz="1500">
                  <a:solidFill>
                    <a:schemeClr val="lt1"/>
                  </a:solidFill>
                  <a:latin typeface="Candara"/>
                  <a:ea typeface="Candara"/>
                  <a:cs typeface="Candara"/>
                  <a:sym typeface="Candara"/>
                </a:rPr>
                <a:t>Provides emotionally positive experiences</a:t>
              </a:r>
              <a:endParaRPr sz="1500">
                <a:solidFill>
                  <a:schemeClr val="lt1"/>
                </a:solidFill>
                <a:latin typeface="Candara"/>
                <a:ea typeface="Candara"/>
                <a:cs typeface="Candara"/>
                <a:sym typeface="Candara"/>
              </a:endParaRPr>
            </a:p>
          </p:txBody>
        </p:sp>
        <p:sp>
          <p:nvSpPr>
            <p:cNvPr id="493" name="Google Shape;493;p24"/>
            <p:cNvSpPr/>
            <p:nvPr/>
          </p:nvSpPr>
          <p:spPr>
            <a:xfrm>
              <a:off x="703353" y="2250492"/>
              <a:ext cx="5626829" cy="293958"/>
            </a:xfrm>
            <a:prstGeom prst="roundRect">
              <a:avLst>
                <a:gd name="adj" fmla="val 10000"/>
              </a:avLst>
            </a:prstGeom>
            <a:solidFill>
              <a:schemeClr val="lt1"/>
            </a:solidFill>
            <a:ln w="12700" cap="flat" cmpd="sng">
              <a:solidFill>
                <a:srgbClr val="CCD7A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4" name="Google Shape;494;p24"/>
            <p:cNvSpPr txBox="1"/>
            <p:nvPr/>
          </p:nvSpPr>
          <p:spPr>
            <a:xfrm>
              <a:off x="711963" y="2259102"/>
              <a:ext cx="5609609" cy="276738"/>
            </a:xfrm>
            <a:prstGeom prst="rect">
              <a:avLst/>
            </a:prstGeom>
            <a:noFill/>
            <a:ln>
              <a:noFill/>
            </a:ln>
          </p:spPr>
          <p:txBody>
            <a:bodyPr spcFirstLastPara="1" wrap="square" lIns="38100" tIns="28575" rIns="38100" bIns="28575" anchor="ctr" anchorCtr="0">
              <a:noAutofit/>
            </a:bodyPr>
            <a:lstStyle/>
            <a:p>
              <a:pPr marL="0" marR="0" lvl="0" indent="0" algn="ctr" rtl="0">
                <a:lnSpc>
                  <a:spcPct val="90000"/>
                </a:lnSpc>
                <a:spcBef>
                  <a:spcPts val="0"/>
                </a:spcBef>
                <a:spcAft>
                  <a:spcPts val="0"/>
                </a:spcAft>
                <a:buClr>
                  <a:schemeClr val="lt1"/>
                </a:buClr>
                <a:buSzPts val="1500"/>
                <a:buFont typeface="Candara"/>
                <a:buNone/>
              </a:pPr>
              <a:r>
                <a:rPr lang="es-ES" sz="1500">
                  <a:solidFill>
                    <a:schemeClr val="lt1"/>
                  </a:solidFill>
                  <a:latin typeface="Candara"/>
                  <a:ea typeface="Candara"/>
                  <a:cs typeface="Candara"/>
                  <a:sym typeface="Candara"/>
                </a:rPr>
                <a:t>Reinforces self-esteem and autonomy</a:t>
              </a:r>
              <a:endParaRPr sz="1500">
                <a:solidFill>
                  <a:schemeClr val="lt1"/>
                </a:solidFill>
                <a:latin typeface="Candara"/>
                <a:ea typeface="Candara"/>
                <a:cs typeface="Candara"/>
                <a:sym typeface="Candara"/>
              </a:endParaRPr>
            </a:p>
          </p:txBody>
        </p:sp>
        <p:sp>
          <p:nvSpPr>
            <p:cNvPr id="495" name="Google Shape;495;p24"/>
            <p:cNvSpPr/>
            <p:nvPr/>
          </p:nvSpPr>
          <p:spPr>
            <a:xfrm>
              <a:off x="703353" y="2589675"/>
              <a:ext cx="5626829" cy="293958"/>
            </a:xfrm>
            <a:prstGeom prst="roundRect">
              <a:avLst>
                <a:gd name="adj" fmla="val 10000"/>
              </a:avLst>
            </a:prstGeom>
            <a:solidFill>
              <a:schemeClr val="lt1"/>
            </a:solidFill>
            <a:ln w="12700" cap="flat" cmpd="sng">
              <a:solidFill>
                <a:srgbClr val="CCD7A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6" name="Google Shape;496;p24"/>
            <p:cNvSpPr txBox="1"/>
            <p:nvPr/>
          </p:nvSpPr>
          <p:spPr>
            <a:xfrm>
              <a:off x="711963" y="2598285"/>
              <a:ext cx="5609609" cy="276738"/>
            </a:xfrm>
            <a:prstGeom prst="rect">
              <a:avLst/>
            </a:prstGeom>
            <a:noFill/>
            <a:ln>
              <a:noFill/>
            </a:ln>
          </p:spPr>
          <p:txBody>
            <a:bodyPr spcFirstLastPara="1" wrap="square" lIns="38100" tIns="28575" rIns="38100" bIns="28575" anchor="ctr" anchorCtr="0">
              <a:noAutofit/>
            </a:bodyPr>
            <a:lstStyle/>
            <a:p>
              <a:pPr marL="0" marR="0" lvl="0" indent="0" algn="ctr" rtl="0">
                <a:lnSpc>
                  <a:spcPct val="90000"/>
                </a:lnSpc>
                <a:spcBef>
                  <a:spcPts val="0"/>
                </a:spcBef>
                <a:spcAft>
                  <a:spcPts val="0"/>
                </a:spcAft>
                <a:buClr>
                  <a:schemeClr val="lt1"/>
                </a:buClr>
                <a:buSzPts val="1500"/>
                <a:buFont typeface="Candara"/>
                <a:buNone/>
              </a:pPr>
              <a:r>
                <a:rPr lang="es-ES" sz="1500">
                  <a:solidFill>
                    <a:schemeClr val="lt1"/>
                  </a:solidFill>
                  <a:latin typeface="Candara"/>
                  <a:ea typeface="Candara"/>
                  <a:cs typeface="Candara"/>
                  <a:sym typeface="Candara"/>
                </a:rPr>
                <a:t>Encourages active participation and collaborative work.</a:t>
              </a:r>
              <a:endParaRPr sz="1500">
                <a:solidFill>
                  <a:schemeClr val="lt1"/>
                </a:solidFill>
                <a:latin typeface="Candara"/>
                <a:ea typeface="Candara"/>
                <a:cs typeface="Candara"/>
                <a:sym typeface="Candara"/>
              </a:endParaRPr>
            </a:p>
          </p:txBody>
        </p:sp>
        <p:sp>
          <p:nvSpPr>
            <p:cNvPr id="497" name="Google Shape;497;p24"/>
            <p:cNvSpPr/>
            <p:nvPr/>
          </p:nvSpPr>
          <p:spPr>
            <a:xfrm>
              <a:off x="703353" y="2928859"/>
              <a:ext cx="5626829" cy="293958"/>
            </a:xfrm>
            <a:prstGeom prst="roundRect">
              <a:avLst>
                <a:gd name="adj" fmla="val 10000"/>
              </a:avLst>
            </a:prstGeom>
            <a:solidFill>
              <a:schemeClr val="lt1"/>
            </a:solidFill>
            <a:ln w="12700" cap="flat" cmpd="sng">
              <a:solidFill>
                <a:srgbClr val="CCD7A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8" name="Google Shape;498;p24"/>
            <p:cNvSpPr txBox="1"/>
            <p:nvPr/>
          </p:nvSpPr>
          <p:spPr>
            <a:xfrm>
              <a:off x="711963" y="2937469"/>
              <a:ext cx="5609609" cy="276738"/>
            </a:xfrm>
            <a:prstGeom prst="rect">
              <a:avLst/>
            </a:prstGeom>
            <a:noFill/>
            <a:ln>
              <a:noFill/>
            </a:ln>
          </p:spPr>
          <p:txBody>
            <a:bodyPr spcFirstLastPara="1" wrap="square" lIns="38100" tIns="28575" rIns="38100" bIns="28575" anchor="ctr" anchorCtr="0">
              <a:noAutofit/>
            </a:bodyPr>
            <a:lstStyle/>
            <a:p>
              <a:pPr marL="0" marR="0" lvl="0" indent="0" algn="ctr" rtl="0">
                <a:lnSpc>
                  <a:spcPct val="90000"/>
                </a:lnSpc>
                <a:spcBef>
                  <a:spcPts val="0"/>
                </a:spcBef>
                <a:spcAft>
                  <a:spcPts val="0"/>
                </a:spcAft>
                <a:buClr>
                  <a:schemeClr val="lt1"/>
                </a:buClr>
                <a:buSzPts val="1500"/>
                <a:buFont typeface="Candara"/>
                <a:buNone/>
              </a:pPr>
              <a:r>
                <a:rPr lang="es-ES" sz="1500">
                  <a:solidFill>
                    <a:schemeClr val="lt1"/>
                  </a:solidFill>
                  <a:latin typeface="Candara"/>
                  <a:ea typeface="Candara"/>
                  <a:cs typeface="Candara"/>
                  <a:sym typeface="Candara"/>
                </a:rPr>
                <a:t>Promotes meaningful learning</a:t>
              </a:r>
              <a:endParaRPr sz="1500">
                <a:solidFill>
                  <a:schemeClr val="lt1"/>
                </a:solidFill>
                <a:latin typeface="Candara"/>
                <a:ea typeface="Candara"/>
                <a:cs typeface="Candara"/>
                <a:sym typeface="Candara"/>
              </a:endParaRPr>
            </a:p>
          </p:txBody>
        </p:sp>
        <p:sp>
          <p:nvSpPr>
            <p:cNvPr id="499" name="Google Shape;499;p24"/>
            <p:cNvSpPr/>
            <p:nvPr/>
          </p:nvSpPr>
          <p:spPr>
            <a:xfrm>
              <a:off x="703353" y="3268042"/>
              <a:ext cx="5626829" cy="293958"/>
            </a:xfrm>
            <a:prstGeom prst="roundRect">
              <a:avLst>
                <a:gd name="adj" fmla="val 10000"/>
              </a:avLst>
            </a:prstGeom>
            <a:solidFill>
              <a:schemeClr val="lt1"/>
            </a:solidFill>
            <a:ln w="12700" cap="flat" cmpd="sng">
              <a:solidFill>
                <a:srgbClr val="CCD7A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0" name="Google Shape;500;p24"/>
            <p:cNvSpPr txBox="1"/>
            <p:nvPr/>
          </p:nvSpPr>
          <p:spPr>
            <a:xfrm>
              <a:off x="711963" y="3276652"/>
              <a:ext cx="5609609" cy="276738"/>
            </a:xfrm>
            <a:prstGeom prst="rect">
              <a:avLst/>
            </a:prstGeom>
            <a:noFill/>
            <a:ln>
              <a:noFill/>
            </a:ln>
          </p:spPr>
          <p:txBody>
            <a:bodyPr spcFirstLastPara="1" wrap="square" lIns="38100" tIns="28575" rIns="38100" bIns="28575" anchor="ctr" anchorCtr="0">
              <a:noAutofit/>
            </a:bodyPr>
            <a:lstStyle/>
            <a:p>
              <a:pPr marL="0" marR="0" lvl="0" indent="0" algn="ctr" rtl="0">
                <a:lnSpc>
                  <a:spcPct val="90000"/>
                </a:lnSpc>
                <a:spcBef>
                  <a:spcPts val="0"/>
                </a:spcBef>
                <a:spcAft>
                  <a:spcPts val="0"/>
                </a:spcAft>
                <a:buClr>
                  <a:schemeClr val="lt1"/>
                </a:buClr>
                <a:buSzPts val="1500"/>
                <a:buFont typeface="Candara"/>
                <a:buNone/>
              </a:pPr>
              <a:r>
                <a:rPr lang="es-ES" sz="1500">
                  <a:solidFill>
                    <a:schemeClr val="lt1"/>
                  </a:solidFill>
                  <a:latin typeface="Candara"/>
                  <a:ea typeface="Candara"/>
                  <a:cs typeface="Candara"/>
                  <a:sym typeface="Candara"/>
                </a:rPr>
                <a:t>Allows for the personalization of teaching</a:t>
              </a:r>
              <a:endParaRPr sz="1500">
                <a:solidFill>
                  <a:schemeClr val="lt1"/>
                </a:solidFill>
                <a:latin typeface="Candara"/>
                <a:ea typeface="Candara"/>
                <a:cs typeface="Candara"/>
                <a:sym typeface="Candara"/>
              </a:endParaRPr>
            </a:p>
          </p:txBody>
        </p:sp>
        <p:sp>
          <p:nvSpPr>
            <p:cNvPr id="501" name="Google Shape;501;p24"/>
            <p:cNvSpPr/>
            <p:nvPr/>
          </p:nvSpPr>
          <p:spPr>
            <a:xfrm>
              <a:off x="703353" y="3607225"/>
              <a:ext cx="5626829" cy="293958"/>
            </a:xfrm>
            <a:prstGeom prst="roundRect">
              <a:avLst>
                <a:gd name="adj" fmla="val 10000"/>
              </a:avLst>
            </a:prstGeom>
            <a:solidFill>
              <a:schemeClr val="lt1"/>
            </a:solidFill>
            <a:ln w="12700" cap="flat" cmpd="sng">
              <a:solidFill>
                <a:srgbClr val="CCD7A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2" name="Google Shape;502;p24"/>
            <p:cNvSpPr txBox="1"/>
            <p:nvPr/>
          </p:nvSpPr>
          <p:spPr>
            <a:xfrm>
              <a:off x="711963" y="3615835"/>
              <a:ext cx="5609609" cy="276738"/>
            </a:xfrm>
            <a:prstGeom prst="rect">
              <a:avLst/>
            </a:prstGeom>
            <a:noFill/>
            <a:ln>
              <a:noFill/>
            </a:ln>
          </p:spPr>
          <p:txBody>
            <a:bodyPr spcFirstLastPara="1" wrap="square" lIns="38100" tIns="28575" rIns="38100" bIns="28575" anchor="ctr" anchorCtr="0">
              <a:noAutofit/>
            </a:bodyPr>
            <a:lstStyle/>
            <a:p>
              <a:pPr marL="0" marR="0" lvl="0" indent="0" algn="ctr" rtl="0">
                <a:lnSpc>
                  <a:spcPct val="90000"/>
                </a:lnSpc>
                <a:spcBef>
                  <a:spcPts val="0"/>
                </a:spcBef>
                <a:spcAft>
                  <a:spcPts val="0"/>
                </a:spcAft>
                <a:buClr>
                  <a:schemeClr val="lt1"/>
                </a:buClr>
                <a:buSzPts val="1500"/>
                <a:buFont typeface="Candara"/>
                <a:buNone/>
              </a:pPr>
              <a:r>
                <a:rPr lang="es-ES" sz="1500">
                  <a:solidFill>
                    <a:schemeClr val="lt1"/>
                  </a:solidFill>
                  <a:latin typeface="Candara"/>
                  <a:ea typeface="Candara"/>
                  <a:cs typeface="Candara"/>
                  <a:sym typeface="Candara"/>
                </a:rPr>
                <a:t>In case of using ICTs, improve digital competences</a:t>
              </a:r>
              <a:endParaRPr sz="1500">
                <a:solidFill>
                  <a:schemeClr val="lt1"/>
                </a:solidFill>
                <a:latin typeface="Candara"/>
                <a:ea typeface="Candara"/>
                <a:cs typeface="Candara"/>
                <a:sym typeface="Candara"/>
              </a:endParaRPr>
            </a:p>
          </p:txBody>
        </p:sp>
      </p:grpSp>
      <p:pic>
        <p:nvPicPr>
          <p:cNvPr id="505" name="Google Shape;505;p24" descr="Diploma enrollado"/>
          <p:cNvPicPr preferRelativeResize="0"/>
          <p:nvPr/>
        </p:nvPicPr>
        <p:blipFill rotWithShape="1">
          <a:blip r:embed="rId3">
            <a:alphaModFix/>
          </a:blip>
          <a:srcRect/>
          <a:stretch/>
        </p:blipFill>
        <p:spPr>
          <a:xfrm>
            <a:off x="937964" y="3133797"/>
            <a:ext cx="1185475" cy="1185475"/>
          </a:xfrm>
          <a:prstGeom prst="rect">
            <a:avLst/>
          </a:prstGeom>
          <a:noFill/>
          <a:ln>
            <a:noFill/>
          </a:ln>
          <a:effectLst>
            <a:outerShdw blurRad="50800" dist="38100" dir="8100000" algn="tr" rotWithShape="0">
              <a:srgbClr val="000000">
                <a:alpha val="40000"/>
              </a:srgbClr>
            </a:outerShdw>
          </a:effectLst>
        </p:spPr>
      </p:pic>
      <p:pic>
        <p:nvPicPr>
          <p:cNvPr id="26" name="Google Shape;142;p3">
            <a:extLst>
              <a:ext uri="{FF2B5EF4-FFF2-40B4-BE49-F238E27FC236}">
                <a16:creationId xmlns:a16="http://schemas.microsoft.com/office/drawing/2014/main" id="{4CD5033C-9229-AD4D-AAD6-A25F75E241E5}"/>
              </a:ext>
            </a:extLst>
          </p:cNvPr>
          <p:cNvPicPr preferRelativeResize="0"/>
          <p:nvPr/>
        </p:nvPicPr>
        <p:blipFill rotWithShape="1">
          <a:blip r:embed="rId4">
            <a:alphaModFix/>
          </a:blip>
          <a:srcRect/>
          <a:stretch/>
        </p:blipFill>
        <p:spPr>
          <a:xfrm>
            <a:off x="10794019" y="-205299"/>
            <a:ext cx="1877667" cy="2170671"/>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grpSp>
        <p:nvGrpSpPr>
          <p:cNvPr id="214" name="Google Shape;214;p8"/>
          <p:cNvGrpSpPr/>
          <p:nvPr/>
        </p:nvGrpSpPr>
        <p:grpSpPr>
          <a:xfrm>
            <a:off x="-393556" y="-1825279"/>
            <a:ext cx="11988107" cy="2714279"/>
            <a:chOff x="0" y="-9525"/>
            <a:chExt cx="5559109" cy="1258662"/>
          </a:xfrm>
        </p:grpSpPr>
        <p:sp>
          <p:nvSpPr>
            <p:cNvPr id="215" name="Google Shape;215;p8"/>
            <p:cNvSpPr/>
            <p:nvPr/>
          </p:nvSpPr>
          <p:spPr>
            <a:xfrm>
              <a:off x="0" y="0"/>
              <a:ext cx="5559109" cy="1249137"/>
            </a:xfrm>
            <a:custGeom>
              <a:avLst/>
              <a:gdLst/>
              <a:ahLst/>
              <a:cxnLst/>
              <a:rect l="l" t="t" r="r" b="b"/>
              <a:pathLst>
                <a:path w="5559109" h="1249137" extrusionOk="0">
                  <a:moveTo>
                    <a:pt x="15499" y="0"/>
                  </a:moveTo>
                  <a:lnTo>
                    <a:pt x="5543610" y="0"/>
                  </a:lnTo>
                  <a:cubicBezTo>
                    <a:pt x="5547721" y="0"/>
                    <a:pt x="5551663" y="1633"/>
                    <a:pt x="5554569" y="4540"/>
                  </a:cubicBezTo>
                  <a:cubicBezTo>
                    <a:pt x="5557476" y="7446"/>
                    <a:pt x="5559109" y="11389"/>
                    <a:pt x="5559109" y="15499"/>
                  </a:cubicBezTo>
                  <a:lnTo>
                    <a:pt x="5559109" y="1233638"/>
                  </a:lnTo>
                  <a:cubicBezTo>
                    <a:pt x="5559109" y="1237749"/>
                    <a:pt x="5557476" y="1241691"/>
                    <a:pt x="5554569" y="1244597"/>
                  </a:cubicBezTo>
                  <a:cubicBezTo>
                    <a:pt x="5551663" y="1247504"/>
                    <a:pt x="5547721" y="1249137"/>
                    <a:pt x="5543610" y="1249137"/>
                  </a:cubicBezTo>
                  <a:lnTo>
                    <a:pt x="15499" y="1249137"/>
                  </a:lnTo>
                  <a:cubicBezTo>
                    <a:pt x="11389" y="1249137"/>
                    <a:pt x="7446" y="1247504"/>
                    <a:pt x="4540" y="1244597"/>
                  </a:cubicBezTo>
                  <a:cubicBezTo>
                    <a:pt x="1633" y="1241691"/>
                    <a:pt x="0" y="1237749"/>
                    <a:pt x="0" y="1233638"/>
                  </a:cubicBezTo>
                  <a:lnTo>
                    <a:pt x="0" y="15499"/>
                  </a:lnTo>
                  <a:cubicBezTo>
                    <a:pt x="0" y="11389"/>
                    <a:pt x="1633" y="7446"/>
                    <a:pt x="4540" y="4540"/>
                  </a:cubicBezTo>
                  <a:cubicBezTo>
                    <a:pt x="7446" y="1633"/>
                    <a:pt x="11389" y="0"/>
                    <a:pt x="15499" y="0"/>
                  </a:cubicBezTo>
                  <a:close/>
                </a:path>
              </a:pathLst>
            </a:custGeom>
            <a:solidFill>
              <a:srgbClr val="FFFFFF"/>
            </a:solidFill>
            <a:ln w="114300" cap="rnd" cmpd="sng">
              <a:solidFill>
                <a:srgbClr val="39999F"/>
              </a:solidFill>
              <a:prstDash val="solid"/>
              <a:round/>
              <a:headEnd type="none" w="sm" len="sm"/>
              <a:tailEnd type="none" w="sm" len="sm"/>
            </a:ln>
          </p:spPr>
          <p:txBody>
            <a:bodyPr spcFirstLastPara="1" wrap="square" lIns="60950" tIns="60950" rIns="60950" bIns="60950" anchor="ctr" anchorCtr="0">
              <a:noAutofit/>
            </a:bodyPr>
            <a:lstStyle/>
            <a:p>
              <a:endParaRPr sz="933"/>
            </a:p>
          </p:txBody>
        </p:sp>
        <p:sp>
          <p:nvSpPr>
            <p:cNvPr id="216" name="Google Shape;216;p8"/>
            <p:cNvSpPr txBox="1"/>
            <p:nvPr/>
          </p:nvSpPr>
          <p:spPr>
            <a:xfrm>
              <a:off x="0" y="-9525"/>
              <a:ext cx="5559109" cy="1258662"/>
            </a:xfrm>
            <a:prstGeom prst="rect">
              <a:avLst/>
            </a:prstGeom>
            <a:noFill/>
            <a:ln>
              <a:noFill/>
            </a:ln>
          </p:spPr>
          <p:txBody>
            <a:bodyPr spcFirstLastPara="1" wrap="square" lIns="20350" tIns="20350" rIns="20350" bIns="20350" anchor="ctr" anchorCtr="0">
              <a:noAutofit/>
            </a:bodyPr>
            <a:lstStyle/>
            <a:p>
              <a:pPr algn="ctr">
                <a:lnSpc>
                  <a:spcPct val="88833"/>
                </a:lnSpc>
              </a:pPr>
              <a:endParaRPr sz="1200">
                <a:solidFill>
                  <a:schemeClr val="dk1"/>
                </a:solidFill>
                <a:latin typeface="Calibri"/>
                <a:ea typeface="Calibri"/>
                <a:cs typeface="Calibri"/>
                <a:sym typeface="Calibri"/>
              </a:endParaRPr>
            </a:p>
          </p:txBody>
        </p:sp>
      </p:grpSp>
      <p:sp>
        <p:nvSpPr>
          <p:cNvPr id="217" name="Google Shape;217;p8"/>
          <p:cNvSpPr/>
          <p:nvPr/>
        </p:nvSpPr>
        <p:spPr>
          <a:xfrm>
            <a:off x="1056520" y="1305773"/>
            <a:ext cx="13068705" cy="3799627"/>
          </a:xfrm>
          <a:custGeom>
            <a:avLst/>
            <a:gdLst/>
            <a:ahLst/>
            <a:cxnLst/>
            <a:rect l="l" t="t" r="r" b="b"/>
            <a:pathLst>
              <a:path w="6060203" h="1761958" extrusionOk="0">
                <a:moveTo>
                  <a:pt x="14218" y="0"/>
                </a:moveTo>
                <a:lnTo>
                  <a:pt x="6045985" y="0"/>
                </a:lnTo>
                <a:cubicBezTo>
                  <a:pt x="6053837" y="0"/>
                  <a:pt x="6060203" y="6365"/>
                  <a:pt x="6060203" y="14218"/>
                </a:cubicBezTo>
                <a:lnTo>
                  <a:pt x="6060203" y="1747740"/>
                </a:lnTo>
                <a:cubicBezTo>
                  <a:pt x="6060203" y="1751511"/>
                  <a:pt x="6058705" y="1755127"/>
                  <a:pt x="6056038" y="1757793"/>
                </a:cubicBezTo>
                <a:cubicBezTo>
                  <a:pt x="6053372" y="1760460"/>
                  <a:pt x="6049756" y="1761958"/>
                  <a:pt x="6045985" y="1761958"/>
                </a:cubicBezTo>
                <a:lnTo>
                  <a:pt x="14218" y="1761958"/>
                </a:lnTo>
                <a:cubicBezTo>
                  <a:pt x="6365" y="1761958"/>
                  <a:pt x="0" y="1755592"/>
                  <a:pt x="0" y="1747740"/>
                </a:cubicBezTo>
                <a:lnTo>
                  <a:pt x="0" y="14218"/>
                </a:lnTo>
                <a:cubicBezTo>
                  <a:pt x="0" y="6365"/>
                  <a:pt x="6365" y="0"/>
                  <a:pt x="14218" y="0"/>
                </a:cubicBezTo>
                <a:close/>
              </a:path>
            </a:pathLst>
          </a:custGeom>
          <a:solidFill>
            <a:srgbClr val="000000">
              <a:alpha val="0"/>
            </a:srgbClr>
          </a:solidFill>
          <a:ln w="114300" cap="rnd" cmpd="sng">
            <a:solidFill>
              <a:srgbClr val="39999F"/>
            </a:solidFill>
            <a:prstDash val="solid"/>
            <a:round/>
            <a:headEnd type="none" w="sm" len="sm"/>
            <a:tailEnd type="none" w="sm" len="sm"/>
          </a:ln>
        </p:spPr>
        <p:txBody>
          <a:bodyPr spcFirstLastPara="1" wrap="square" lIns="60950" tIns="30467" rIns="60950" bIns="30467" anchor="t" anchorCtr="0">
            <a:noAutofit/>
          </a:bodyPr>
          <a:lstStyle/>
          <a:p>
            <a:endParaRPr sz="1200">
              <a:solidFill>
                <a:schemeClr val="dk1"/>
              </a:solidFill>
              <a:latin typeface="Calibri"/>
              <a:ea typeface="Calibri"/>
              <a:cs typeface="Calibri"/>
              <a:sym typeface="Calibri"/>
            </a:endParaRPr>
          </a:p>
        </p:txBody>
      </p:sp>
      <p:sp>
        <p:nvSpPr>
          <p:cNvPr id="218" name="Google Shape;218;p8"/>
          <p:cNvSpPr txBox="1"/>
          <p:nvPr/>
        </p:nvSpPr>
        <p:spPr>
          <a:xfrm>
            <a:off x="1056520" y="1539233"/>
            <a:ext cx="13068705" cy="3820167"/>
          </a:xfrm>
          <a:prstGeom prst="rect">
            <a:avLst/>
          </a:prstGeom>
          <a:noFill/>
          <a:ln>
            <a:noFill/>
          </a:ln>
        </p:spPr>
        <p:txBody>
          <a:bodyPr spcFirstLastPara="1" wrap="square" lIns="20350" tIns="20350" rIns="20350" bIns="20350" anchor="ctr" anchorCtr="0">
            <a:noAutofit/>
          </a:bodyPr>
          <a:lstStyle/>
          <a:p>
            <a:pPr algn="ctr">
              <a:lnSpc>
                <a:spcPct val="88833"/>
              </a:lnSpc>
            </a:pPr>
            <a:endParaRPr sz="1200">
              <a:solidFill>
                <a:schemeClr val="dk1"/>
              </a:solidFill>
              <a:latin typeface="Calibri"/>
              <a:ea typeface="Calibri"/>
              <a:cs typeface="Calibri"/>
              <a:sym typeface="Calibri"/>
            </a:endParaRPr>
          </a:p>
        </p:txBody>
      </p:sp>
      <p:sp>
        <p:nvSpPr>
          <p:cNvPr id="219" name="Google Shape;219;p8"/>
          <p:cNvSpPr txBox="1"/>
          <p:nvPr/>
        </p:nvSpPr>
        <p:spPr>
          <a:xfrm>
            <a:off x="5952779" y="1930214"/>
            <a:ext cx="3687583" cy="3259034"/>
          </a:xfrm>
          <a:prstGeom prst="rect">
            <a:avLst/>
          </a:prstGeom>
          <a:noFill/>
          <a:ln>
            <a:noFill/>
          </a:ln>
        </p:spPr>
        <p:txBody>
          <a:bodyPr spcFirstLastPara="1" wrap="square" lIns="0" tIns="0" rIns="0" bIns="0" anchor="t" anchorCtr="0">
            <a:spAutoFit/>
          </a:bodyPr>
          <a:lstStyle/>
          <a:p>
            <a:pPr algn="ctr">
              <a:lnSpc>
                <a:spcPct val="110000"/>
              </a:lnSpc>
            </a:pPr>
            <a:r>
              <a:rPr lang="en-US" sz="7460">
                <a:solidFill>
                  <a:srgbClr val="0F2D2E"/>
                </a:solidFill>
                <a:latin typeface="Century Gothic"/>
                <a:ea typeface="Century Gothic"/>
                <a:cs typeface="Century Gothic"/>
                <a:sym typeface="Century Gothic"/>
              </a:rPr>
              <a:t>THANK </a:t>
            </a:r>
            <a:endParaRPr sz="933"/>
          </a:p>
          <a:p>
            <a:pPr algn="ctr">
              <a:lnSpc>
                <a:spcPct val="109995"/>
              </a:lnSpc>
            </a:pPr>
            <a:r>
              <a:rPr lang="en-US" sz="11793">
                <a:solidFill>
                  <a:srgbClr val="0F2D2E"/>
                </a:solidFill>
                <a:latin typeface="Century Gothic"/>
                <a:ea typeface="Century Gothic"/>
                <a:cs typeface="Century Gothic"/>
                <a:sym typeface="Century Gothic"/>
              </a:rPr>
              <a:t>YOU</a:t>
            </a:r>
            <a:endParaRPr sz="933"/>
          </a:p>
        </p:txBody>
      </p:sp>
      <p:grpSp>
        <p:nvGrpSpPr>
          <p:cNvPr id="220" name="Google Shape;220;p8"/>
          <p:cNvGrpSpPr/>
          <p:nvPr/>
        </p:nvGrpSpPr>
        <p:grpSpPr>
          <a:xfrm>
            <a:off x="-813899" y="5540721"/>
            <a:ext cx="11988107" cy="2714279"/>
            <a:chOff x="0" y="-9525"/>
            <a:chExt cx="5559109" cy="1258662"/>
          </a:xfrm>
        </p:grpSpPr>
        <p:sp>
          <p:nvSpPr>
            <p:cNvPr id="221" name="Google Shape;221;p8"/>
            <p:cNvSpPr/>
            <p:nvPr/>
          </p:nvSpPr>
          <p:spPr>
            <a:xfrm>
              <a:off x="0" y="0"/>
              <a:ext cx="5559109" cy="1249137"/>
            </a:xfrm>
            <a:custGeom>
              <a:avLst/>
              <a:gdLst/>
              <a:ahLst/>
              <a:cxnLst/>
              <a:rect l="l" t="t" r="r" b="b"/>
              <a:pathLst>
                <a:path w="5559109" h="1249137" extrusionOk="0">
                  <a:moveTo>
                    <a:pt x="15499" y="0"/>
                  </a:moveTo>
                  <a:lnTo>
                    <a:pt x="5543610" y="0"/>
                  </a:lnTo>
                  <a:cubicBezTo>
                    <a:pt x="5547721" y="0"/>
                    <a:pt x="5551663" y="1633"/>
                    <a:pt x="5554569" y="4540"/>
                  </a:cubicBezTo>
                  <a:cubicBezTo>
                    <a:pt x="5557476" y="7446"/>
                    <a:pt x="5559109" y="11389"/>
                    <a:pt x="5559109" y="15499"/>
                  </a:cubicBezTo>
                  <a:lnTo>
                    <a:pt x="5559109" y="1233638"/>
                  </a:lnTo>
                  <a:cubicBezTo>
                    <a:pt x="5559109" y="1237749"/>
                    <a:pt x="5557476" y="1241691"/>
                    <a:pt x="5554569" y="1244597"/>
                  </a:cubicBezTo>
                  <a:cubicBezTo>
                    <a:pt x="5551663" y="1247504"/>
                    <a:pt x="5547721" y="1249137"/>
                    <a:pt x="5543610" y="1249137"/>
                  </a:cubicBezTo>
                  <a:lnTo>
                    <a:pt x="15499" y="1249137"/>
                  </a:lnTo>
                  <a:cubicBezTo>
                    <a:pt x="11389" y="1249137"/>
                    <a:pt x="7446" y="1247504"/>
                    <a:pt x="4540" y="1244597"/>
                  </a:cubicBezTo>
                  <a:cubicBezTo>
                    <a:pt x="1633" y="1241691"/>
                    <a:pt x="0" y="1237749"/>
                    <a:pt x="0" y="1233638"/>
                  </a:cubicBezTo>
                  <a:lnTo>
                    <a:pt x="0" y="15499"/>
                  </a:lnTo>
                  <a:cubicBezTo>
                    <a:pt x="0" y="11389"/>
                    <a:pt x="1633" y="7446"/>
                    <a:pt x="4540" y="4540"/>
                  </a:cubicBezTo>
                  <a:cubicBezTo>
                    <a:pt x="7446" y="1633"/>
                    <a:pt x="11389" y="0"/>
                    <a:pt x="15499" y="0"/>
                  </a:cubicBezTo>
                  <a:close/>
                </a:path>
              </a:pathLst>
            </a:custGeom>
            <a:solidFill>
              <a:srgbClr val="FFFFFF"/>
            </a:solidFill>
            <a:ln w="114300" cap="rnd" cmpd="sng">
              <a:solidFill>
                <a:srgbClr val="39999F"/>
              </a:solidFill>
              <a:prstDash val="solid"/>
              <a:round/>
              <a:headEnd type="none" w="sm" len="sm"/>
              <a:tailEnd type="none" w="sm" len="sm"/>
            </a:ln>
          </p:spPr>
          <p:txBody>
            <a:bodyPr spcFirstLastPara="1" wrap="square" lIns="60950" tIns="60950" rIns="60950" bIns="60950" anchor="ctr" anchorCtr="0">
              <a:noAutofit/>
            </a:bodyPr>
            <a:lstStyle/>
            <a:p>
              <a:endParaRPr sz="933"/>
            </a:p>
          </p:txBody>
        </p:sp>
        <p:sp>
          <p:nvSpPr>
            <p:cNvPr id="222" name="Google Shape;222;p8"/>
            <p:cNvSpPr txBox="1"/>
            <p:nvPr/>
          </p:nvSpPr>
          <p:spPr>
            <a:xfrm>
              <a:off x="0" y="-9525"/>
              <a:ext cx="5559109" cy="1258662"/>
            </a:xfrm>
            <a:prstGeom prst="rect">
              <a:avLst/>
            </a:prstGeom>
            <a:noFill/>
            <a:ln>
              <a:noFill/>
            </a:ln>
          </p:spPr>
          <p:txBody>
            <a:bodyPr spcFirstLastPara="1" wrap="square" lIns="20350" tIns="20350" rIns="20350" bIns="20350" anchor="ctr" anchorCtr="0">
              <a:noAutofit/>
            </a:bodyPr>
            <a:lstStyle/>
            <a:p>
              <a:pPr algn="ctr">
                <a:lnSpc>
                  <a:spcPct val="88833"/>
                </a:lnSpc>
              </a:pPr>
              <a:endParaRPr sz="1200">
                <a:solidFill>
                  <a:schemeClr val="dk1"/>
                </a:solidFill>
                <a:latin typeface="Calibri"/>
                <a:ea typeface="Calibri"/>
                <a:cs typeface="Calibri"/>
                <a:sym typeface="Calibri"/>
              </a:endParaRPr>
            </a:p>
          </p:txBody>
        </p:sp>
      </p:grpSp>
      <p:sp>
        <p:nvSpPr>
          <p:cNvPr id="223" name="Google Shape;223;p8"/>
          <p:cNvSpPr/>
          <p:nvPr/>
        </p:nvSpPr>
        <p:spPr>
          <a:xfrm>
            <a:off x="442681" y="131869"/>
            <a:ext cx="1125213" cy="520099"/>
          </a:xfrm>
          <a:custGeom>
            <a:avLst/>
            <a:gdLst/>
            <a:ahLst/>
            <a:cxnLst/>
            <a:rect l="l" t="t" r="r" b="b"/>
            <a:pathLst>
              <a:path w="1687820" h="780148" extrusionOk="0">
                <a:moveTo>
                  <a:pt x="0" y="0"/>
                </a:moveTo>
                <a:lnTo>
                  <a:pt x="1687821" y="0"/>
                </a:lnTo>
                <a:lnTo>
                  <a:pt x="1687821" y="780148"/>
                </a:lnTo>
                <a:lnTo>
                  <a:pt x="0" y="780148"/>
                </a:lnTo>
                <a:lnTo>
                  <a:pt x="0" y="0"/>
                </a:lnTo>
                <a:close/>
              </a:path>
            </a:pathLst>
          </a:custGeom>
          <a:blipFill rotWithShape="1">
            <a:blip r:embed="rId3">
              <a:alphaModFix/>
            </a:blip>
            <a:stretch>
              <a:fillRect/>
            </a:stretch>
          </a:blipFill>
          <a:ln>
            <a:noFill/>
          </a:ln>
        </p:spPr>
      </p:sp>
      <p:sp>
        <p:nvSpPr>
          <p:cNvPr id="224" name="Google Shape;224;p8"/>
          <p:cNvSpPr/>
          <p:nvPr/>
        </p:nvSpPr>
        <p:spPr>
          <a:xfrm>
            <a:off x="4638647" y="192185"/>
            <a:ext cx="1201332" cy="423469"/>
          </a:xfrm>
          <a:custGeom>
            <a:avLst/>
            <a:gdLst/>
            <a:ahLst/>
            <a:cxnLst/>
            <a:rect l="l" t="t" r="r" b="b"/>
            <a:pathLst>
              <a:path w="1801998" h="635204" extrusionOk="0">
                <a:moveTo>
                  <a:pt x="0" y="0"/>
                </a:moveTo>
                <a:lnTo>
                  <a:pt x="1801998" y="0"/>
                </a:lnTo>
                <a:lnTo>
                  <a:pt x="1801998" y="635205"/>
                </a:lnTo>
                <a:lnTo>
                  <a:pt x="0" y="635205"/>
                </a:lnTo>
                <a:lnTo>
                  <a:pt x="0" y="0"/>
                </a:lnTo>
                <a:close/>
              </a:path>
            </a:pathLst>
          </a:custGeom>
          <a:blipFill rotWithShape="1">
            <a:blip r:embed="rId4">
              <a:alphaModFix/>
            </a:blip>
            <a:stretch>
              <a:fillRect/>
            </a:stretch>
          </a:blipFill>
          <a:ln>
            <a:noFill/>
          </a:ln>
        </p:spPr>
      </p:sp>
      <p:sp>
        <p:nvSpPr>
          <p:cNvPr id="225" name="Google Shape;225;p8"/>
          <p:cNvSpPr/>
          <p:nvPr/>
        </p:nvSpPr>
        <p:spPr>
          <a:xfrm>
            <a:off x="3458314" y="65856"/>
            <a:ext cx="679042" cy="652125"/>
          </a:xfrm>
          <a:custGeom>
            <a:avLst/>
            <a:gdLst/>
            <a:ahLst/>
            <a:cxnLst/>
            <a:rect l="l" t="t" r="r" b="b"/>
            <a:pathLst>
              <a:path w="1018563" h="978188" extrusionOk="0">
                <a:moveTo>
                  <a:pt x="0" y="0"/>
                </a:moveTo>
                <a:lnTo>
                  <a:pt x="1018563" y="0"/>
                </a:lnTo>
                <a:lnTo>
                  <a:pt x="1018563" y="978188"/>
                </a:lnTo>
                <a:lnTo>
                  <a:pt x="0" y="978188"/>
                </a:lnTo>
                <a:lnTo>
                  <a:pt x="0" y="0"/>
                </a:lnTo>
                <a:close/>
              </a:path>
            </a:pathLst>
          </a:custGeom>
          <a:blipFill rotWithShape="1">
            <a:blip r:embed="rId5">
              <a:alphaModFix/>
            </a:blip>
            <a:stretch>
              <a:fillRect b="-26481"/>
            </a:stretch>
          </a:blipFill>
          <a:ln>
            <a:noFill/>
          </a:ln>
        </p:spPr>
      </p:sp>
      <p:sp>
        <p:nvSpPr>
          <p:cNvPr id="226" name="Google Shape;226;p8"/>
          <p:cNvSpPr/>
          <p:nvPr/>
        </p:nvSpPr>
        <p:spPr>
          <a:xfrm>
            <a:off x="10299241" y="172866"/>
            <a:ext cx="892896" cy="531069"/>
          </a:xfrm>
          <a:custGeom>
            <a:avLst/>
            <a:gdLst/>
            <a:ahLst/>
            <a:cxnLst/>
            <a:rect l="l" t="t" r="r" b="b"/>
            <a:pathLst>
              <a:path w="1339344" h="796603" extrusionOk="0">
                <a:moveTo>
                  <a:pt x="0" y="0"/>
                </a:moveTo>
                <a:lnTo>
                  <a:pt x="1339343" y="0"/>
                </a:lnTo>
                <a:lnTo>
                  <a:pt x="1339343" y="796603"/>
                </a:lnTo>
                <a:lnTo>
                  <a:pt x="0" y="796603"/>
                </a:lnTo>
                <a:lnTo>
                  <a:pt x="0" y="0"/>
                </a:lnTo>
                <a:close/>
              </a:path>
            </a:pathLst>
          </a:custGeom>
          <a:blipFill rotWithShape="1">
            <a:blip r:embed="rId6">
              <a:alphaModFix/>
            </a:blip>
            <a:stretch>
              <a:fillRect/>
            </a:stretch>
          </a:blipFill>
          <a:ln>
            <a:noFill/>
          </a:ln>
        </p:spPr>
      </p:sp>
      <p:sp>
        <p:nvSpPr>
          <p:cNvPr id="227" name="Google Shape;227;p8"/>
          <p:cNvSpPr/>
          <p:nvPr/>
        </p:nvSpPr>
        <p:spPr>
          <a:xfrm>
            <a:off x="9107394" y="208712"/>
            <a:ext cx="760353" cy="558158"/>
          </a:xfrm>
          <a:custGeom>
            <a:avLst/>
            <a:gdLst/>
            <a:ahLst/>
            <a:cxnLst/>
            <a:rect l="l" t="t" r="r" b="b"/>
            <a:pathLst>
              <a:path w="1140529" h="837237" extrusionOk="0">
                <a:moveTo>
                  <a:pt x="0" y="0"/>
                </a:moveTo>
                <a:lnTo>
                  <a:pt x="1140528" y="0"/>
                </a:lnTo>
                <a:lnTo>
                  <a:pt x="1140528" y="837237"/>
                </a:lnTo>
                <a:lnTo>
                  <a:pt x="0" y="837237"/>
                </a:lnTo>
                <a:lnTo>
                  <a:pt x="0" y="0"/>
                </a:lnTo>
                <a:close/>
              </a:path>
            </a:pathLst>
          </a:custGeom>
          <a:blipFill rotWithShape="1">
            <a:blip r:embed="rId7">
              <a:alphaModFix/>
            </a:blip>
            <a:stretch>
              <a:fillRect/>
            </a:stretch>
          </a:blipFill>
          <a:ln>
            <a:noFill/>
          </a:ln>
        </p:spPr>
      </p:sp>
      <p:sp>
        <p:nvSpPr>
          <p:cNvPr id="228" name="Google Shape;228;p8"/>
          <p:cNvSpPr/>
          <p:nvPr/>
        </p:nvSpPr>
        <p:spPr>
          <a:xfrm>
            <a:off x="1727626" y="168183"/>
            <a:ext cx="1225817" cy="447471"/>
          </a:xfrm>
          <a:custGeom>
            <a:avLst/>
            <a:gdLst/>
            <a:ahLst/>
            <a:cxnLst/>
            <a:rect l="l" t="t" r="r" b="b"/>
            <a:pathLst>
              <a:path w="1838725" h="671206" extrusionOk="0">
                <a:moveTo>
                  <a:pt x="0" y="0"/>
                </a:moveTo>
                <a:lnTo>
                  <a:pt x="1838725" y="0"/>
                </a:lnTo>
                <a:lnTo>
                  <a:pt x="1838725" y="671206"/>
                </a:lnTo>
                <a:lnTo>
                  <a:pt x="0" y="671206"/>
                </a:lnTo>
                <a:lnTo>
                  <a:pt x="0" y="0"/>
                </a:lnTo>
                <a:close/>
              </a:path>
            </a:pathLst>
          </a:custGeom>
          <a:blipFill rotWithShape="1">
            <a:blip r:embed="rId8">
              <a:alphaModFix/>
            </a:blip>
            <a:stretch>
              <a:fillRect/>
            </a:stretch>
          </a:blipFill>
          <a:ln>
            <a:noFill/>
          </a:ln>
        </p:spPr>
      </p:sp>
      <p:sp>
        <p:nvSpPr>
          <p:cNvPr id="229" name="Google Shape;229;p8"/>
          <p:cNvSpPr/>
          <p:nvPr/>
        </p:nvSpPr>
        <p:spPr>
          <a:xfrm>
            <a:off x="7745967" y="118422"/>
            <a:ext cx="1011622" cy="719778"/>
          </a:xfrm>
          <a:custGeom>
            <a:avLst/>
            <a:gdLst/>
            <a:ahLst/>
            <a:cxnLst/>
            <a:rect l="l" t="t" r="r" b="b"/>
            <a:pathLst>
              <a:path w="1517433" h="1079667" extrusionOk="0">
                <a:moveTo>
                  <a:pt x="0" y="0"/>
                </a:moveTo>
                <a:lnTo>
                  <a:pt x="1517433" y="0"/>
                </a:lnTo>
                <a:lnTo>
                  <a:pt x="1517433" y="1079667"/>
                </a:lnTo>
                <a:lnTo>
                  <a:pt x="0" y="1079667"/>
                </a:lnTo>
                <a:lnTo>
                  <a:pt x="0" y="0"/>
                </a:lnTo>
                <a:close/>
              </a:path>
            </a:pathLst>
          </a:custGeom>
          <a:blipFill rotWithShape="1">
            <a:blip r:embed="rId9">
              <a:alphaModFix/>
            </a:blip>
            <a:stretch>
              <a:fillRect t="-20270" b="-20271"/>
            </a:stretch>
          </a:blipFill>
          <a:ln>
            <a:noFill/>
          </a:ln>
        </p:spPr>
      </p:sp>
      <p:sp>
        <p:nvSpPr>
          <p:cNvPr id="230" name="Google Shape;230;p8"/>
          <p:cNvSpPr/>
          <p:nvPr/>
        </p:nvSpPr>
        <p:spPr>
          <a:xfrm>
            <a:off x="6346927" y="168183"/>
            <a:ext cx="1049235" cy="582700"/>
          </a:xfrm>
          <a:custGeom>
            <a:avLst/>
            <a:gdLst/>
            <a:ahLst/>
            <a:cxnLst/>
            <a:rect l="l" t="t" r="r" b="b"/>
            <a:pathLst>
              <a:path w="1573852" h="874050" extrusionOk="0">
                <a:moveTo>
                  <a:pt x="0" y="0"/>
                </a:moveTo>
                <a:lnTo>
                  <a:pt x="1573852" y="0"/>
                </a:lnTo>
                <a:lnTo>
                  <a:pt x="1573852" y="874050"/>
                </a:lnTo>
                <a:lnTo>
                  <a:pt x="0" y="874050"/>
                </a:lnTo>
                <a:lnTo>
                  <a:pt x="0" y="0"/>
                </a:lnTo>
                <a:close/>
              </a:path>
            </a:pathLst>
          </a:custGeom>
          <a:blipFill rotWithShape="1">
            <a:blip r:embed="rId10">
              <a:alphaModFix/>
            </a:blip>
            <a:stretch>
              <a:fillRect/>
            </a:stretch>
          </a:blipFill>
          <a:ln>
            <a:noFill/>
          </a:ln>
        </p:spPr>
      </p:sp>
      <p:pic>
        <p:nvPicPr>
          <p:cNvPr id="231" name="Google Shape;231;p8"/>
          <p:cNvPicPr preferRelativeResize="0"/>
          <p:nvPr/>
        </p:nvPicPr>
        <p:blipFill rotWithShape="1">
          <a:blip r:embed="rId11">
            <a:alphaModFix/>
          </a:blip>
          <a:srcRect l="23001" t="11162" r="25379" b="23378"/>
          <a:stretch/>
        </p:blipFill>
        <p:spPr>
          <a:xfrm>
            <a:off x="2438400" y="1517978"/>
            <a:ext cx="2540000" cy="3220969"/>
          </a:xfrm>
          <a:prstGeom prst="rect">
            <a:avLst/>
          </a:prstGeom>
          <a:noFill/>
          <a:ln>
            <a:noFill/>
          </a:ln>
        </p:spPr>
      </p:pic>
      <p:pic>
        <p:nvPicPr>
          <p:cNvPr id="232" name="Google Shape;232;p8"/>
          <p:cNvPicPr preferRelativeResize="0"/>
          <p:nvPr/>
        </p:nvPicPr>
        <p:blipFill rotWithShape="1">
          <a:blip r:embed="rId12">
            <a:alphaModFix/>
          </a:blip>
          <a:srcRect/>
          <a:stretch/>
        </p:blipFill>
        <p:spPr>
          <a:xfrm>
            <a:off x="1875264" y="5812399"/>
            <a:ext cx="1239729" cy="512667"/>
          </a:xfrm>
          <a:prstGeom prst="rect">
            <a:avLst/>
          </a:prstGeom>
          <a:noFill/>
          <a:ln>
            <a:noFill/>
          </a:ln>
        </p:spPr>
      </p:pic>
      <p:pic>
        <p:nvPicPr>
          <p:cNvPr id="233" name="Google Shape;233;p8"/>
          <p:cNvPicPr preferRelativeResize="0"/>
          <p:nvPr/>
        </p:nvPicPr>
        <p:blipFill rotWithShape="1">
          <a:blip r:embed="rId13">
            <a:alphaModFix/>
          </a:blip>
          <a:srcRect t="18055" b="18054"/>
          <a:stretch/>
        </p:blipFill>
        <p:spPr>
          <a:xfrm>
            <a:off x="4444097" y="5721044"/>
            <a:ext cx="1103711" cy="705157"/>
          </a:xfrm>
          <a:prstGeom prst="rect">
            <a:avLst/>
          </a:prstGeom>
          <a:noFill/>
          <a:ln>
            <a:noFill/>
          </a:ln>
        </p:spPr>
      </p:pic>
      <p:pic>
        <p:nvPicPr>
          <p:cNvPr id="234" name="Google Shape;234;p8"/>
          <p:cNvPicPr preferRelativeResize="0"/>
          <p:nvPr/>
        </p:nvPicPr>
        <p:blipFill rotWithShape="1">
          <a:blip r:embed="rId14">
            <a:alphaModFix/>
          </a:blip>
          <a:srcRect/>
          <a:stretch/>
        </p:blipFill>
        <p:spPr>
          <a:xfrm>
            <a:off x="6906547" y="5905254"/>
            <a:ext cx="1932653" cy="402645"/>
          </a:xfrm>
          <a:prstGeom prst="rect">
            <a:avLst/>
          </a:prstGeom>
          <a:noFill/>
          <a:ln>
            <a:noFill/>
          </a:ln>
        </p:spPr>
      </p:pic>
      <p:graphicFrame>
        <p:nvGraphicFramePr>
          <p:cNvPr id="235" name="Google Shape;235;p8"/>
          <p:cNvGraphicFramePr/>
          <p:nvPr/>
        </p:nvGraphicFramePr>
        <p:xfrm>
          <a:off x="101600" y="6172201"/>
          <a:ext cx="10488917" cy="801180"/>
        </p:xfrm>
        <a:graphic>
          <a:graphicData uri="http://schemas.openxmlformats.org/drawingml/2006/table">
            <a:tbl>
              <a:tblPr>
                <a:noFill/>
              </a:tblPr>
              <a:tblGrid>
                <a:gridCol w="10488917">
                  <a:extLst>
                    <a:ext uri="{9D8B030D-6E8A-4147-A177-3AD203B41FA5}">
                      <a16:colId xmlns:a16="http://schemas.microsoft.com/office/drawing/2014/main" val="20000"/>
                    </a:ext>
                  </a:extLst>
                </a:gridCol>
              </a:tblGrid>
              <a:tr h="787823">
                <a:tc>
                  <a:txBody>
                    <a:bodyPr/>
                    <a:lstStyle/>
                    <a:p>
                      <a:pPr marL="0" marR="0" lvl="0" indent="0" algn="just" rtl="0">
                        <a:lnSpc>
                          <a:spcPct val="151666"/>
                        </a:lnSpc>
                        <a:spcBef>
                          <a:spcPts val="0"/>
                        </a:spcBef>
                        <a:spcAft>
                          <a:spcPts val="0"/>
                        </a:spcAft>
                        <a:buClr>
                          <a:schemeClr val="dk1"/>
                        </a:buClr>
                        <a:buSzPts val="1200"/>
                        <a:buFont typeface="Calibri"/>
                        <a:buNone/>
                      </a:pPr>
                      <a:r>
                        <a:rPr lang="en-US" sz="800" b="0" i="1" u="none" strike="noStrike" cap="none">
                          <a:solidFill>
                            <a:schemeClr val="dk1"/>
                          </a:solidFill>
                          <a:latin typeface="Calibri"/>
                          <a:ea typeface="Calibri"/>
                          <a:cs typeface="Calibri"/>
                          <a:sym typeface="Calibri"/>
                        </a:rPr>
                        <a:t>© 2022-2024. This work is licensed under a </a:t>
                      </a:r>
                      <a:r>
                        <a:rPr lang="en-US" sz="800" b="0" i="1" u="sng" strike="noStrike" cap="none">
                          <a:solidFill>
                            <a:schemeClr val="dk1"/>
                          </a:solidFill>
                          <a:latin typeface="Calibri"/>
                          <a:ea typeface="Calibri"/>
                          <a:cs typeface="Calibri"/>
                          <a:sym typeface="Calibri"/>
                          <a:hlinkClick r:id="rId15">
                            <a:extLst>
                              <a:ext uri="{A12FA001-AC4F-418D-AE19-62706E023703}">
                                <ahyp:hlinkClr xmlns:ahyp="http://schemas.microsoft.com/office/drawing/2018/hyperlinkcolor" val="tx"/>
                              </a:ext>
                            </a:extLst>
                          </a:hlinkClick>
                        </a:rPr>
                        <a:t>CC BY-NC 4.0 LEGAL CODE</a:t>
                      </a:r>
                      <a:r>
                        <a:rPr lang="en-US" sz="800" b="0" i="1" u="none" strike="noStrike" cap="none">
                          <a:solidFill>
                            <a:schemeClr val="dk1"/>
                          </a:solidFill>
                          <a:latin typeface="Calibri"/>
                          <a:ea typeface="Calibri"/>
                          <a:cs typeface="Calibri"/>
                          <a:sym typeface="Calibri"/>
                        </a:rPr>
                        <a:t>.</a:t>
                      </a:r>
                      <a:endParaRPr sz="900"/>
                    </a:p>
                    <a:p>
                      <a:pPr marL="0" marR="0" lvl="0" indent="0" algn="just" rtl="0">
                        <a:lnSpc>
                          <a:spcPct val="140000"/>
                        </a:lnSpc>
                        <a:spcBef>
                          <a:spcPts val="0"/>
                        </a:spcBef>
                        <a:spcAft>
                          <a:spcPts val="0"/>
                        </a:spcAft>
                        <a:buNone/>
                      </a:pPr>
                      <a:r>
                        <a:rPr lang="en-US" sz="900" u="none" strike="noStrike" cap="none">
                          <a:solidFill>
                            <a:srgbClr val="0F2D2E"/>
                          </a:solidFill>
                          <a:latin typeface="Century Gothic"/>
                          <a:ea typeface="Century Gothic"/>
                          <a:cs typeface="Century Gothic"/>
                          <a:sym typeface="Century Gothic"/>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  </a:t>
                      </a:r>
                      <a:endParaRPr sz="700" u="none" strike="noStrike" cap="none"/>
                    </a:p>
                  </a:txBody>
                  <a:tcPr marL="127000" marR="127000" marT="127000" marB="12700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0536140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sp>
        <p:nvSpPr>
          <p:cNvPr id="128" name="Google Shape;128;p4"/>
          <p:cNvSpPr txBox="1">
            <a:spLocks noGrp="1"/>
          </p:cNvSpPr>
          <p:nvPr>
            <p:ph type="title"/>
          </p:nvPr>
        </p:nvSpPr>
        <p:spPr>
          <a:xfrm>
            <a:off x="775447" y="433788"/>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4400"/>
              <a:buFont typeface="Candara"/>
              <a:buNone/>
            </a:pPr>
            <a:r>
              <a:rPr lang="es-ES"/>
              <a:t>Table of Contents</a:t>
            </a:r>
            <a:endParaRPr/>
          </a:p>
        </p:txBody>
      </p:sp>
      <p:sp>
        <p:nvSpPr>
          <p:cNvPr id="129" name="Google Shape;129;p4"/>
          <p:cNvSpPr txBox="1">
            <a:spLocks noGrp="1"/>
          </p:cNvSpPr>
          <p:nvPr>
            <p:ph type="body" idx="1"/>
          </p:nvPr>
        </p:nvSpPr>
        <p:spPr>
          <a:xfrm>
            <a:off x="775447" y="1911551"/>
            <a:ext cx="10515600" cy="3926132"/>
          </a:xfrm>
          <a:prstGeom prst="rect">
            <a:avLst/>
          </a:prstGeom>
          <a:noFill/>
          <a:ln>
            <a:noFill/>
          </a:ln>
        </p:spPr>
        <p:txBody>
          <a:bodyPr spcFirstLastPara="1" wrap="square" lIns="91425" tIns="45700" rIns="91425" bIns="45700" anchor="t" anchorCtr="0">
            <a:normAutofit/>
          </a:bodyPr>
          <a:lstStyle/>
          <a:p>
            <a:pPr marL="455613" lvl="0" indent="-439738" algn="l" rtl="0">
              <a:lnSpc>
                <a:spcPct val="90000"/>
              </a:lnSpc>
              <a:spcBef>
                <a:spcPts val="0"/>
              </a:spcBef>
              <a:spcAft>
                <a:spcPts val="0"/>
              </a:spcAft>
              <a:buSzPts val="2800"/>
              <a:buChar char="●"/>
            </a:pPr>
            <a:r>
              <a:rPr lang="es-ES" dirty="0"/>
              <a:t>Module 1: </a:t>
            </a:r>
            <a:r>
              <a:rPr lang="es-ES" dirty="0" err="1"/>
              <a:t>Introduction</a:t>
            </a:r>
            <a:r>
              <a:rPr lang="es-ES" dirty="0"/>
              <a:t> to </a:t>
            </a:r>
            <a:r>
              <a:rPr lang="es-ES" dirty="0" err="1"/>
              <a:t>Gamification</a:t>
            </a:r>
            <a:endParaRPr dirty="0"/>
          </a:p>
          <a:p>
            <a:pPr marL="846138" lvl="1" indent="-439738" algn="l" rtl="0">
              <a:lnSpc>
                <a:spcPct val="150000"/>
              </a:lnSpc>
              <a:spcBef>
                <a:spcPts val="500"/>
              </a:spcBef>
              <a:spcAft>
                <a:spcPts val="0"/>
              </a:spcAft>
              <a:buSzPts val="2400"/>
              <a:buChar char="▸"/>
            </a:pPr>
            <a:r>
              <a:rPr lang="es-ES" dirty="0" err="1"/>
              <a:t>Lesson</a:t>
            </a:r>
            <a:r>
              <a:rPr lang="es-ES" dirty="0"/>
              <a:t> 1: </a:t>
            </a:r>
            <a:r>
              <a:rPr lang="es-ES" dirty="0" err="1"/>
              <a:t>What</a:t>
            </a:r>
            <a:r>
              <a:rPr lang="es-ES" dirty="0"/>
              <a:t> </a:t>
            </a:r>
            <a:r>
              <a:rPr lang="es-ES" dirty="0" err="1"/>
              <a:t>is</a:t>
            </a:r>
            <a:r>
              <a:rPr lang="es-ES" dirty="0"/>
              <a:t> </a:t>
            </a:r>
            <a:r>
              <a:rPr lang="es-ES" dirty="0" err="1"/>
              <a:t>Gamification</a:t>
            </a:r>
            <a:r>
              <a:rPr lang="es-ES" dirty="0"/>
              <a:t>?</a:t>
            </a:r>
            <a:endParaRPr dirty="0"/>
          </a:p>
          <a:p>
            <a:pPr marL="846138" lvl="1" indent="-338138" algn="l" rtl="0">
              <a:lnSpc>
                <a:spcPct val="150000"/>
              </a:lnSpc>
              <a:spcBef>
                <a:spcPts val="500"/>
              </a:spcBef>
              <a:spcAft>
                <a:spcPts val="0"/>
              </a:spcAft>
              <a:buSzPts val="1600"/>
              <a:buNone/>
            </a:pPr>
            <a:endParaRPr sz="1600" dirty="0"/>
          </a:p>
          <a:p>
            <a:pPr marL="1122363" lvl="2" indent="-227012" algn="l" rtl="0">
              <a:lnSpc>
                <a:spcPct val="90000"/>
              </a:lnSpc>
              <a:spcBef>
                <a:spcPts val="500"/>
              </a:spcBef>
              <a:spcAft>
                <a:spcPts val="0"/>
              </a:spcAft>
              <a:buClr>
                <a:schemeClr val="dk2"/>
              </a:buClr>
              <a:buSzPts val="2000"/>
              <a:buChar char="•"/>
            </a:pPr>
            <a:r>
              <a:rPr lang="es-ES" b="1" dirty="0"/>
              <a:t>1.1. </a:t>
            </a:r>
            <a:r>
              <a:rPr lang="es-ES" b="1" dirty="0" err="1"/>
              <a:t>Definition</a:t>
            </a:r>
            <a:endParaRPr dirty="0"/>
          </a:p>
          <a:p>
            <a:pPr marL="1122363" lvl="2" indent="-227012" algn="l" rtl="0">
              <a:lnSpc>
                <a:spcPct val="90000"/>
              </a:lnSpc>
              <a:spcBef>
                <a:spcPts val="500"/>
              </a:spcBef>
              <a:spcAft>
                <a:spcPts val="0"/>
              </a:spcAft>
              <a:buClr>
                <a:schemeClr val="dk2"/>
              </a:buClr>
              <a:buSzPts val="2000"/>
              <a:buChar char="•"/>
            </a:pPr>
            <a:r>
              <a:rPr lang="es-ES" b="1" dirty="0"/>
              <a:t>1.2. </a:t>
            </a:r>
            <a:r>
              <a:rPr lang="es-ES" b="1" dirty="0" err="1"/>
              <a:t>Origin</a:t>
            </a:r>
            <a:r>
              <a:rPr lang="es-ES" b="1" dirty="0"/>
              <a:t> and </a:t>
            </a:r>
            <a:r>
              <a:rPr lang="es-ES" b="1" dirty="0" err="1"/>
              <a:t>evolution</a:t>
            </a:r>
            <a:endParaRPr dirty="0"/>
          </a:p>
          <a:p>
            <a:pPr marL="1122363" lvl="2" indent="-227012" algn="l" rtl="0">
              <a:lnSpc>
                <a:spcPct val="90000"/>
              </a:lnSpc>
              <a:spcBef>
                <a:spcPts val="500"/>
              </a:spcBef>
              <a:spcAft>
                <a:spcPts val="0"/>
              </a:spcAft>
              <a:buClr>
                <a:schemeClr val="dk2"/>
              </a:buClr>
              <a:buSzPts val="2000"/>
              <a:buChar char="•"/>
            </a:pPr>
            <a:r>
              <a:rPr lang="es-ES" b="1" dirty="0"/>
              <a:t>1.3. </a:t>
            </a:r>
            <a:r>
              <a:rPr lang="es-ES" b="1" dirty="0" err="1"/>
              <a:t>Psychological</a:t>
            </a:r>
            <a:r>
              <a:rPr lang="es-ES" b="1" dirty="0"/>
              <a:t> </a:t>
            </a:r>
            <a:r>
              <a:rPr lang="es-ES" b="1" dirty="0" err="1"/>
              <a:t>foundations</a:t>
            </a:r>
            <a:endParaRPr dirty="0"/>
          </a:p>
          <a:p>
            <a:pPr marL="1122363" lvl="2" indent="-227012" algn="l" rtl="0">
              <a:lnSpc>
                <a:spcPct val="90000"/>
              </a:lnSpc>
              <a:spcBef>
                <a:spcPts val="500"/>
              </a:spcBef>
              <a:spcAft>
                <a:spcPts val="0"/>
              </a:spcAft>
              <a:buClr>
                <a:schemeClr val="dk2"/>
              </a:buClr>
              <a:buSzPts val="2000"/>
              <a:buChar char="•"/>
            </a:pPr>
            <a:r>
              <a:rPr lang="es-ES" b="1" dirty="0"/>
              <a:t>1.4. </a:t>
            </a:r>
            <a:r>
              <a:rPr lang="es-ES" b="1" dirty="0" err="1"/>
              <a:t>Educational</a:t>
            </a:r>
            <a:r>
              <a:rPr lang="es-ES" b="1" dirty="0"/>
              <a:t> </a:t>
            </a:r>
            <a:r>
              <a:rPr lang="es-ES" b="1" dirty="0" err="1"/>
              <a:t>benefits</a:t>
            </a:r>
            <a:endParaRPr dirty="0"/>
          </a:p>
        </p:txBody>
      </p:sp>
      <p:pic>
        <p:nvPicPr>
          <p:cNvPr id="6" name="Google Shape;142;p3">
            <a:extLst>
              <a:ext uri="{FF2B5EF4-FFF2-40B4-BE49-F238E27FC236}">
                <a16:creationId xmlns:a16="http://schemas.microsoft.com/office/drawing/2014/main" id="{30F79022-E4C5-F04F-92B2-CC69D476E48A}"/>
              </a:ext>
            </a:extLst>
          </p:cNvPr>
          <p:cNvPicPr preferRelativeResize="0"/>
          <p:nvPr/>
        </p:nvPicPr>
        <p:blipFill rotWithShape="1">
          <a:blip r:embed="rId3">
            <a:alphaModFix/>
          </a:blip>
          <a:srcRect/>
          <a:stretch/>
        </p:blipFill>
        <p:spPr>
          <a:xfrm>
            <a:off x="10314333" y="0"/>
            <a:ext cx="1877667" cy="2170671"/>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5"/>
          <p:cNvSpPr txBox="1">
            <a:spLocks noGrp="1"/>
          </p:cNvSpPr>
          <p:nvPr>
            <p:ph type="title"/>
          </p:nvPr>
        </p:nvSpPr>
        <p:spPr>
          <a:xfrm>
            <a:off x="8671333" y="2675428"/>
            <a:ext cx="3286000" cy="1193511"/>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accent5"/>
              </a:buClr>
              <a:buSzPct val="100000"/>
              <a:buFont typeface="Candara"/>
              <a:buNone/>
            </a:pPr>
            <a:r>
              <a:rPr lang="es-ES" dirty="0" err="1"/>
              <a:t>Lesson</a:t>
            </a:r>
            <a:r>
              <a:rPr lang="es-ES" dirty="0"/>
              <a:t> 1: </a:t>
            </a:r>
            <a:r>
              <a:rPr lang="es-ES" dirty="0" err="1"/>
              <a:t>What</a:t>
            </a:r>
            <a:r>
              <a:rPr lang="es-ES" dirty="0"/>
              <a:t> </a:t>
            </a:r>
            <a:r>
              <a:rPr lang="es-ES" dirty="0" err="1"/>
              <a:t>is</a:t>
            </a:r>
            <a:r>
              <a:rPr lang="es-ES" dirty="0"/>
              <a:t> </a:t>
            </a:r>
            <a:r>
              <a:rPr lang="es-ES" dirty="0" err="1"/>
              <a:t>Gamification</a:t>
            </a:r>
            <a:r>
              <a:rPr lang="es-ES" dirty="0"/>
              <a:t>?</a:t>
            </a:r>
            <a:br>
              <a:rPr lang="es-ES" dirty="0"/>
            </a:br>
            <a:endParaRPr dirty="0"/>
          </a:p>
        </p:txBody>
      </p:sp>
      <p:sp>
        <p:nvSpPr>
          <p:cNvPr id="137" name="Google Shape;137;p5"/>
          <p:cNvSpPr txBox="1">
            <a:spLocks noGrp="1"/>
          </p:cNvSpPr>
          <p:nvPr>
            <p:ph type="body" idx="1"/>
          </p:nvPr>
        </p:nvSpPr>
        <p:spPr>
          <a:xfrm>
            <a:off x="1003610" y="1639229"/>
            <a:ext cx="6902532" cy="667091"/>
          </a:xfrm>
          <a:prstGeom prst="rect">
            <a:avLst/>
          </a:prstGeom>
          <a:noFill/>
          <a:ln>
            <a:noFill/>
          </a:ln>
        </p:spPr>
        <p:txBody>
          <a:bodyPr spcFirstLastPara="1" wrap="square" lIns="91425" tIns="45700" rIns="91425" bIns="45700" anchor="t" anchorCtr="0">
            <a:normAutofit/>
          </a:bodyPr>
          <a:lstStyle/>
          <a:p>
            <a:pPr marL="455613" lvl="0" indent="-439738" algn="l" rtl="0">
              <a:lnSpc>
                <a:spcPct val="90000"/>
              </a:lnSpc>
              <a:spcBef>
                <a:spcPts val="0"/>
              </a:spcBef>
              <a:spcAft>
                <a:spcPts val="0"/>
              </a:spcAft>
              <a:buClr>
                <a:schemeClr val="lt1"/>
              </a:buClr>
              <a:buSzPts val="2800"/>
              <a:buChar char="●"/>
            </a:pPr>
            <a:r>
              <a:rPr lang="es-ES"/>
              <a:t>1.1. Definition</a:t>
            </a:r>
            <a:endParaRPr/>
          </a:p>
        </p:txBody>
      </p:sp>
      <p:sp>
        <p:nvSpPr>
          <p:cNvPr id="138" name="Google Shape;138;p5"/>
          <p:cNvSpPr/>
          <p:nvPr/>
        </p:nvSpPr>
        <p:spPr>
          <a:xfrm>
            <a:off x="1122217" y="3114949"/>
            <a:ext cx="6783923" cy="147732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1800" b="0" i="0" u="none" strike="noStrike" cap="none" dirty="0">
                <a:solidFill>
                  <a:schemeClr val="lt1"/>
                </a:solidFill>
                <a:latin typeface="Candara"/>
                <a:ea typeface="Candara"/>
                <a:cs typeface="Candara"/>
                <a:sym typeface="Candara"/>
              </a:rPr>
              <a:t>The </a:t>
            </a:r>
            <a:r>
              <a:rPr lang="es-ES" sz="1800" b="0" i="0" u="none" strike="noStrike" cap="none" dirty="0" err="1">
                <a:solidFill>
                  <a:schemeClr val="lt1"/>
                </a:solidFill>
                <a:latin typeface="Candara"/>
                <a:ea typeface="Candara"/>
                <a:cs typeface="Candara"/>
                <a:sym typeface="Candara"/>
              </a:rPr>
              <a:t>term</a:t>
            </a:r>
            <a:r>
              <a:rPr lang="es-ES" sz="1800" b="0" i="0" u="none" strike="noStrike" cap="none" dirty="0">
                <a:solidFill>
                  <a:schemeClr val="lt1"/>
                </a:solidFill>
                <a:latin typeface="Candara"/>
                <a:ea typeface="Candara"/>
                <a:cs typeface="Candara"/>
                <a:sym typeface="Candara"/>
              </a:rPr>
              <a:t> </a:t>
            </a:r>
            <a:r>
              <a:rPr lang="es-ES" sz="1800" b="0" i="0" u="none" strike="noStrike" cap="none" dirty="0" err="1">
                <a:solidFill>
                  <a:schemeClr val="lt1"/>
                </a:solidFill>
                <a:latin typeface="Candara"/>
                <a:ea typeface="Candara"/>
                <a:cs typeface="Candara"/>
                <a:sym typeface="Candara"/>
              </a:rPr>
              <a:t>is</a:t>
            </a:r>
            <a:r>
              <a:rPr lang="es-ES" sz="1800" b="0" i="0" u="none" strike="noStrike" cap="none" dirty="0">
                <a:solidFill>
                  <a:schemeClr val="lt1"/>
                </a:solidFill>
                <a:latin typeface="Candara"/>
                <a:ea typeface="Candara"/>
                <a:cs typeface="Candara"/>
                <a:sym typeface="Candara"/>
              </a:rPr>
              <a:t> </a:t>
            </a:r>
            <a:r>
              <a:rPr lang="es-ES" sz="1800" b="0" i="0" u="none" strike="noStrike" cap="none" dirty="0" err="1">
                <a:solidFill>
                  <a:schemeClr val="lt1"/>
                </a:solidFill>
                <a:latin typeface="Candara"/>
                <a:ea typeface="Candara"/>
                <a:cs typeface="Candara"/>
                <a:sym typeface="Candara"/>
              </a:rPr>
              <a:t>not</a:t>
            </a:r>
            <a:r>
              <a:rPr lang="es-ES" sz="1800" b="0" i="0" u="none" strike="noStrike" cap="none" dirty="0">
                <a:solidFill>
                  <a:schemeClr val="lt1"/>
                </a:solidFill>
                <a:latin typeface="Candara"/>
                <a:ea typeface="Candara"/>
                <a:cs typeface="Candara"/>
                <a:sym typeface="Candara"/>
              </a:rPr>
              <a:t> </a:t>
            </a:r>
            <a:r>
              <a:rPr lang="es-ES" sz="1800" b="0" i="0" u="none" strike="noStrike" cap="none" dirty="0" err="1">
                <a:solidFill>
                  <a:schemeClr val="lt1"/>
                </a:solidFill>
                <a:latin typeface="Candara"/>
                <a:ea typeface="Candara"/>
                <a:cs typeface="Candara"/>
                <a:sym typeface="Candara"/>
              </a:rPr>
              <a:t>yet</a:t>
            </a:r>
            <a:r>
              <a:rPr lang="es-ES" sz="1800" b="0" i="0" u="none" strike="noStrike" cap="none" dirty="0">
                <a:solidFill>
                  <a:schemeClr val="lt1"/>
                </a:solidFill>
                <a:latin typeface="Candara"/>
                <a:ea typeface="Candara"/>
                <a:cs typeface="Candara"/>
                <a:sym typeface="Candara"/>
              </a:rPr>
              <a:t> </a:t>
            </a:r>
            <a:r>
              <a:rPr lang="es-ES" sz="1800" b="0" i="0" u="none" strike="noStrike" cap="none" dirty="0" err="1">
                <a:solidFill>
                  <a:schemeClr val="lt1"/>
                </a:solidFill>
                <a:latin typeface="Candara"/>
                <a:ea typeface="Candara"/>
                <a:cs typeface="Candara"/>
                <a:sym typeface="Candara"/>
              </a:rPr>
              <a:t>included</a:t>
            </a:r>
            <a:r>
              <a:rPr lang="es-ES" sz="1800" b="0" i="0" u="none" strike="noStrike" cap="none" dirty="0">
                <a:solidFill>
                  <a:schemeClr val="lt1"/>
                </a:solidFill>
                <a:latin typeface="Candara"/>
                <a:ea typeface="Candara"/>
                <a:cs typeface="Candara"/>
                <a:sym typeface="Candara"/>
              </a:rPr>
              <a:t> in </a:t>
            </a:r>
            <a:r>
              <a:rPr lang="es-ES" sz="1800" b="0" i="0" u="none" strike="noStrike" cap="none" dirty="0" err="1">
                <a:solidFill>
                  <a:schemeClr val="lt1"/>
                </a:solidFill>
                <a:latin typeface="Candara"/>
                <a:ea typeface="Candara"/>
                <a:cs typeface="Candara"/>
                <a:sym typeface="Candara"/>
              </a:rPr>
              <a:t>the</a:t>
            </a:r>
            <a:r>
              <a:rPr lang="es-ES" sz="1800" b="0" i="0" u="none" strike="noStrike" cap="none" dirty="0">
                <a:solidFill>
                  <a:schemeClr val="lt1"/>
                </a:solidFill>
                <a:latin typeface="Candara"/>
                <a:ea typeface="Candara"/>
                <a:cs typeface="Candara"/>
                <a:sym typeface="Candara"/>
              </a:rPr>
              <a:t> </a:t>
            </a:r>
            <a:r>
              <a:rPr lang="es-ES" sz="1800" b="0" i="0" u="none" strike="noStrike" cap="none" dirty="0" err="1">
                <a:solidFill>
                  <a:schemeClr val="lt1"/>
                </a:solidFill>
                <a:latin typeface="Candara"/>
                <a:ea typeface="Candara"/>
                <a:cs typeface="Candara"/>
                <a:sym typeface="Candara"/>
              </a:rPr>
              <a:t>dictionaries</a:t>
            </a:r>
            <a:r>
              <a:rPr lang="es-ES" sz="1800" b="0" i="0" u="none" strike="noStrike" cap="none" dirty="0">
                <a:solidFill>
                  <a:schemeClr val="lt1"/>
                </a:solidFill>
                <a:latin typeface="Candara"/>
                <a:ea typeface="Candara"/>
                <a:cs typeface="Candara"/>
                <a:sym typeface="Candara"/>
              </a:rPr>
              <a:t>.</a:t>
            </a:r>
            <a:endParaRPr dirty="0"/>
          </a:p>
          <a:p>
            <a:pPr marL="0" marR="0" lvl="0" indent="0" algn="l" rtl="0">
              <a:spcBef>
                <a:spcPts val="0"/>
              </a:spcBef>
              <a:spcAft>
                <a:spcPts val="0"/>
              </a:spcAft>
              <a:buNone/>
            </a:pPr>
            <a:r>
              <a:rPr lang="es-ES" sz="1800" dirty="0" err="1">
                <a:solidFill>
                  <a:schemeClr val="lt1"/>
                </a:solidFill>
                <a:latin typeface="Candara"/>
                <a:ea typeface="Candara"/>
                <a:cs typeface="Candara"/>
                <a:sym typeface="Candara"/>
              </a:rPr>
              <a:t>It</a:t>
            </a:r>
            <a:r>
              <a:rPr lang="es-ES" sz="1800" dirty="0">
                <a:solidFill>
                  <a:schemeClr val="lt1"/>
                </a:solidFill>
                <a:latin typeface="Candara"/>
                <a:ea typeface="Candara"/>
                <a:cs typeface="Candara"/>
                <a:sym typeface="Candara"/>
              </a:rPr>
              <a:t> </a:t>
            </a:r>
            <a:r>
              <a:rPr lang="es-ES" sz="1800" dirty="0" err="1">
                <a:solidFill>
                  <a:schemeClr val="lt1"/>
                </a:solidFill>
                <a:latin typeface="Candara"/>
                <a:ea typeface="Candara"/>
                <a:cs typeface="Candara"/>
                <a:sym typeface="Candara"/>
              </a:rPr>
              <a:t>is</a:t>
            </a:r>
            <a:r>
              <a:rPr lang="es-ES" sz="1800" dirty="0">
                <a:solidFill>
                  <a:schemeClr val="lt1"/>
                </a:solidFill>
                <a:latin typeface="Candara"/>
                <a:ea typeface="Candara"/>
                <a:cs typeface="Candara"/>
                <a:sym typeface="Candara"/>
              </a:rPr>
              <a:t> </a:t>
            </a:r>
            <a:r>
              <a:rPr lang="es-ES" sz="1800" dirty="0" err="1">
                <a:solidFill>
                  <a:schemeClr val="lt1"/>
                </a:solidFill>
                <a:latin typeface="Candara"/>
                <a:ea typeface="Candara"/>
                <a:cs typeface="Candara"/>
                <a:sym typeface="Candara"/>
              </a:rPr>
              <a:t>frequently</a:t>
            </a:r>
            <a:r>
              <a:rPr lang="es-ES" sz="1800" dirty="0">
                <a:solidFill>
                  <a:schemeClr val="lt1"/>
                </a:solidFill>
                <a:latin typeface="Candara"/>
                <a:ea typeface="Candara"/>
                <a:cs typeface="Candara"/>
                <a:sym typeface="Candara"/>
              </a:rPr>
              <a:t> </a:t>
            </a:r>
            <a:r>
              <a:rPr lang="es-ES" sz="1800" dirty="0" err="1">
                <a:solidFill>
                  <a:schemeClr val="lt1"/>
                </a:solidFill>
                <a:latin typeface="Candara"/>
                <a:ea typeface="Candara"/>
                <a:cs typeface="Candara"/>
                <a:sym typeface="Candara"/>
              </a:rPr>
              <a:t>used</a:t>
            </a:r>
            <a:r>
              <a:rPr lang="es-ES" sz="1800" dirty="0">
                <a:solidFill>
                  <a:schemeClr val="lt1"/>
                </a:solidFill>
                <a:latin typeface="Candara"/>
                <a:ea typeface="Candara"/>
                <a:cs typeface="Candara"/>
                <a:sym typeface="Candara"/>
              </a:rPr>
              <a:t> in </a:t>
            </a:r>
            <a:r>
              <a:rPr lang="es-ES" sz="1800" dirty="0" err="1">
                <a:solidFill>
                  <a:schemeClr val="lt1"/>
                </a:solidFill>
                <a:latin typeface="Candara"/>
                <a:ea typeface="Candara"/>
                <a:cs typeface="Candara"/>
                <a:sym typeface="Candara"/>
              </a:rPr>
              <a:t>different</a:t>
            </a:r>
            <a:r>
              <a:rPr lang="es-ES" sz="1800" dirty="0">
                <a:solidFill>
                  <a:schemeClr val="lt1"/>
                </a:solidFill>
                <a:latin typeface="Candara"/>
                <a:ea typeface="Candara"/>
                <a:cs typeface="Candara"/>
                <a:sym typeface="Candara"/>
              </a:rPr>
              <a:t> </a:t>
            </a:r>
            <a:r>
              <a:rPr lang="es-ES" sz="1800" dirty="0" err="1">
                <a:solidFill>
                  <a:schemeClr val="lt1"/>
                </a:solidFill>
                <a:latin typeface="Candara"/>
                <a:ea typeface="Candara"/>
                <a:cs typeface="Candara"/>
                <a:sym typeface="Candara"/>
              </a:rPr>
              <a:t>fields</a:t>
            </a:r>
            <a:r>
              <a:rPr lang="es-ES" sz="1800" dirty="0">
                <a:solidFill>
                  <a:schemeClr val="lt1"/>
                </a:solidFill>
                <a:latin typeface="Candara"/>
                <a:ea typeface="Candara"/>
                <a:cs typeface="Candara"/>
                <a:sym typeface="Candara"/>
              </a:rPr>
              <a:t>:</a:t>
            </a:r>
            <a:endParaRPr dirty="0"/>
          </a:p>
          <a:p>
            <a:pPr marL="742950" marR="0" lvl="1" indent="-285750" algn="l" rtl="0">
              <a:spcBef>
                <a:spcPts val="0"/>
              </a:spcBef>
              <a:spcAft>
                <a:spcPts val="0"/>
              </a:spcAft>
              <a:buClr>
                <a:srgbClr val="FABE75"/>
              </a:buClr>
              <a:buSzPts val="1800"/>
              <a:buFont typeface="Arial"/>
              <a:buChar char="•"/>
            </a:pPr>
            <a:r>
              <a:rPr lang="es-ES" sz="1800" b="1" i="0" u="none" strike="noStrike" cap="none" dirty="0" err="1">
                <a:solidFill>
                  <a:srgbClr val="FABE75"/>
                </a:solidFill>
                <a:latin typeface="Candara"/>
                <a:ea typeface="Candara"/>
                <a:cs typeface="Candara"/>
                <a:sym typeface="Candara"/>
              </a:rPr>
              <a:t>Education</a:t>
            </a:r>
            <a:endParaRPr sz="1800" b="1" i="0" u="none" strike="noStrike" cap="none" dirty="0">
              <a:solidFill>
                <a:srgbClr val="FABE75"/>
              </a:solidFill>
              <a:latin typeface="Candara"/>
              <a:ea typeface="Candara"/>
              <a:cs typeface="Candara"/>
              <a:sym typeface="Candara"/>
            </a:endParaRPr>
          </a:p>
          <a:p>
            <a:pPr marL="742950" marR="0" lvl="1" indent="-285750" algn="l" rtl="0">
              <a:spcBef>
                <a:spcPts val="0"/>
              </a:spcBef>
              <a:spcAft>
                <a:spcPts val="0"/>
              </a:spcAft>
              <a:buClr>
                <a:srgbClr val="FABE75"/>
              </a:buClr>
              <a:buSzPts val="1800"/>
              <a:buFont typeface="Arial"/>
              <a:buChar char="•"/>
            </a:pPr>
            <a:r>
              <a:rPr lang="es-ES" sz="1800" b="1" i="0" u="none" strike="noStrike" cap="none" dirty="0" err="1">
                <a:solidFill>
                  <a:srgbClr val="FABE75"/>
                </a:solidFill>
                <a:latin typeface="Candara"/>
                <a:ea typeface="Candara"/>
                <a:cs typeface="Candara"/>
                <a:sym typeface="Candara"/>
              </a:rPr>
              <a:t>Advertising</a:t>
            </a:r>
            <a:endParaRPr sz="1800" b="1" i="0" u="none" strike="noStrike" cap="none" dirty="0">
              <a:solidFill>
                <a:srgbClr val="FABE75"/>
              </a:solidFill>
              <a:latin typeface="Candara"/>
              <a:ea typeface="Candara"/>
              <a:cs typeface="Candara"/>
              <a:sym typeface="Candara"/>
            </a:endParaRPr>
          </a:p>
          <a:p>
            <a:pPr marL="742950" marR="0" lvl="1" indent="-285750" algn="l" rtl="0">
              <a:spcBef>
                <a:spcPts val="0"/>
              </a:spcBef>
              <a:spcAft>
                <a:spcPts val="0"/>
              </a:spcAft>
              <a:buClr>
                <a:srgbClr val="FABE75"/>
              </a:buClr>
              <a:buSzPts val="1800"/>
              <a:buFont typeface="Arial"/>
              <a:buChar char="•"/>
            </a:pPr>
            <a:r>
              <a:rPr lang="es-ES" sz="1800" b="1" i="0" u="none" strike="noStrike" cap="none" dirty="0">
                <a:solidFill>
                  <a:srgbClr val="FABE75"/>
                </a:solidFill>
                <a:latin typeface="Candara"/>
                <a:ea typeface="Candara"/>
                <a:cs typeface="Candara"/>
                <a:sym typeface="Candara"/>
              </a:rPr>
              <a:t>Business</a:t>
            </a:r>
            <a:endParaRPr sz="1800" b="0" i="0" u="none" strike="noStrike" cap="none" dirty="0">
              <a:solidFill>
                <a:schemeClr val="lt1"/>
              </a:solidFill>
              <a:latin typeface="Candara"/>
              <a:ea typeface="Candara"/>
              <a:cs typeface="Candara"/>
              <a:sym typeface="Candara"/>
            </a:endParaRPr>
          </a:p>
        </p:txBody>
      </p:sp>
      <p:sp>
        <p:nvSpPr>
          <p:cNvPr id="139" name="Google Shape;139;p5"/>
          <p:cNvSpPr/>
          <p:nvPr/>
        </p:nvSpPr>
        <p:spPr>
          <a:xfrm>
            <a:off x="1003609" y="2383041"/>
            <a:ext cx="3147015"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3200">
                <a:solidFill>
                  <a:srgbClr val="B9D66D"/>
                </a:solidFill>
                <a:latin typeface="Aharoni"/>
                <a:ea typeface="Aharoni"/>
                <a:cs typeface="Aharoni"/>
                <a:sym typeface="Aharoni"/>
              </a:rPr>
              <a:t>GAMIFICATION</a:t>
            </a:r>
            <a:endParaRPr/>
          </a:p>
        </p:txBody>
      </p:sp>
      <p:sp>
        <p:nvSpPr>
          <p:cNvPr id="140" name="Google Shape;140;p5"/>
          <p:cNvSpPr/>
          <p:nvPr/>
        </p:nvSpPr>
        <p:spPr>
          <a:xfrm>
            <a:off x="1003609" y="4869275"/>
            <a:ext cx="6902532" cy="646331"/>
          </a:xfrm>
          <a:prstGeom prst="rect">
            <a:avLst/>
          </a:prstGeom>
          <a:gradFill>
            <a:gsLst>
              <a:gs pos="0">
                <a:srgbClr val="ACCE52"/>
              </a:gs>
              <a:gs pos="48000">
                <a:schemeClr val="accent2"/>
              </a:gs>
              <a:gs pos="100000">
                <a:srgbClr val="EDF4D9"/>
              </a:gs>
            </a:gsLst>
            <a:lin ang="16200000" scaled="0"/>
          </a:gra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ES" sz="1800">
                <a:solidFill>
                  <a:srgbClr val="435417"/>
                </a:solidFill>
                <a:latin typeface="Candara"/>
                <a:ea typeface="Candara"/>
                <a:cs typeface="Candara"/>
                <a:sym typeface="Candara"/>
              </a:rPr>
              <a:t>If we search for “Gamification” in Google, </a:t>
            </a:r>
            <a:endParaRPr/>
          </a:p>
          <a:p>
            <a:pPr marL="0" marR="0" lvl="0" indent="0" algn="ctr" rtl="0">
              <a:spcBef>
                <a:spcPts val="0"/>
              </a:spcBef>
              <a:spcAft>
                <a:spcPts val="0"/>
              </a:spcAft>
              <a:buNone/>
            </a:pPr>
            <a:r>
              <a:rPr lang="es-ES" sz="1800">
                <a:solidFill>
                  <a:srgbClr val="435417"/>
                </a:solidFill>
                <a:latin typeface="Candara"/>
                <a:ea typeface="Candara"/>
                <a:cs typeface="Candara"/>
                <a:sym typeface="Candara"/>
              </a:rPr>
              <a:t>We find more that 4,000,000 results.</a:t>
            </a:r>
            <a:endParaRPr/>
          </a:p>
        </p:txBody>
      </p:sp>
      <p:sp>
        <p:nvSpPr>
          <p:cNvPr id="141" name="Google Shape;141;p5"/>
          <p:cNvSpPr/>
          <p:nvPr/>
        </p:nvSpPr>
        <p:spPr>
          <a:xfrm>
            <a:off x="1913153" y="5769344"/>
            <a:ext cx="5583580"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3200" b="1">
                <a:solidFill>
                  <a:srgbClr val="B9D66D"/>
                </a:solidFill>
                <a:latin typeface="Candara"/>
                <a:ea typeface="Candara"/>
                <a:cs typeface="Candara"/>
                <a:sym typeface="Candara"/>
              </a:rPr>
              <a:t>What does gamification mean?</a:t>
            </a:r>
            <a:endParaRPr/>
          </a:p>
        </p:txBody>
      </p:sp>
      <p:pic>
        <p:nvPicPr>
          <p:cNvPr id="9" name="Google Shape;142;p3">
            <a:extLst>
              <a:ext uri="{FF2B5EF4-FFF2-40B4-BE49-F238E27FC236}">
                <a16:creationId xmlns:a16="http://schemas.microsoft.com/office/drawing/2014/main" id="{F4722961-39E0-EB4C-9EFC-67D2FBB8168D}"/>
              </a:ext>
            </a:extLst>
          </p:cNvPr>
          <p:cNvPicPr preferRelativeResize="0"/>
          <p:nvPr/>
        </p:nvPicPr>
        <p:blipFill rotWithShape="1">
          <a:blip r:embed="rId3">
            <a:alphaModFix/>
          </a:blip>
          <a:srcRect/>
          <a:stretch/>
        </p:blipFill>
        <p:spPr>
          <a:xfrm>
            <a:off x="10614136" y="-197897"/>
            <a:ext cx="1877667" cy="2170671"/>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0"/>
                                        </p:tgtEl>
                                        <p:attrNameLst>
                                          <p:attrName>style.visibility</p:attrName>
                                        </p:attrNameLst>
                                      </p:cBhvr>
                                      <p:to>
                                        <p:strVal val="visible"/>
                                      </p:to>
                                    </p:set>
                                    <p:animEffect transition="in" filter="fade">
                                      <p:cBhvr>
                                        <p:cTn id="7" dur="500"/>
                                        <p:tgtEl>
                                          <p:spTgt spid="140"/>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p6"/>
          <p:cNvSpPr txBox="1">
            <a:spLocks noGrp="1"/>
          </p:cNvSpPr>
          <p:nvPr>
            <p:ph type="title"/>
          </p:nvPr>
        </p:nvSpPr>
        <p:spPr>
          <a:xfrm>
            <a:off x="76479" y="283282"/>
            <a:ext cx="2985655" cy="1193511"/>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3200"/>
              <a:buFont typeface="Candara"/>
              <a:buNone/>
            </a:pPr>
            <a:r>
              <a:rPr lang="es-ES"/>
              <a:t>Lesson 1: What is Gamification?</a:t>
            </a:r>
            <a:endParaRPr/>
          </a:p>
        </p:txBody>
      </p:sp>
      <p:sp>
        <p:nvSpPr>
          <p:cNvPr id="148" name="Google Shape;148;p6"/>
          <p:cNvSpPr txBox="1">
            <a:spLocks noGrp="1"/>
          </p:cNvSpPr>
          <p:nvPr>
            <p:ph type="body" idx="1"/>
          </p:nvPr>
        </p:nvSpPr>
        <p:spPr>
          <a:xfrm>
            <a:off x="4125686" y="1531916"/>
            <a:ext cx="7300604" cy="4372828"/>
          </a:xfrm>
          <a:prstGeom prst="rect">
            <a:avLst/>
          </a:prstGeom>
          <a:noFill/>
          <a:ln>
            <a:noFill/>
          </a:ln>
        </p:spPr>
        <p:txBody>
          <a:bodyPr spcFirstLastPara="1" wrap="square" lIns="91425" tIns="45700" rIns="91425" bIns="45700" anchor="t" anchorCtr="0">
            <a:normAutofit/>
          </a:bodyPr>
          <a:lstStyle/>
          <a:p>
            <a:pPr marL="455613" lvl="0" indent="-439738" algn="l" rtl="0">
              <a:lnSpc>
                <a:spcPct val="90000"/>
              </a:lnSpc>
              <a:spcBef>
                <a:spcPts val="0"/>
              </a:spcBef>
              <a:spcAft>
                <a:spcPts val="0"/>
              </a:spcAft>
              <a:buSzPts val="2800"/>
              <a:buChar char="●"/>
            </a:pPr>
            <a:r>
              <a:rPr lang="es-ES"/>
              <a:t>1.1. Definition</a:t>
            </a:r>
            <a:endParaRPr/>
          </a:p>
          <a:p>
            <a:pPr marL="15875" lvl="0" indent="0" algn="l" rtl="0">
              <a:lnSpc>
                <a:spcPct val="90000"/>
              </a:lnSpc>
              <a:spcBef>
                <a:spcPts val="1000"/>
              </a:spcBef>
              <a:spcAft>
                <a:spcPts val="0"/>
              </a:spcAft>
              <a:buSzPts val="2800"/>
              <a:buNone/>
            </a:pPr>
            <a:endParaRPr/>
          </a:p>
          <a:p>
            <a:pPr marL="846138" lvl="1" indent="-439738" algn="l" rtl="0">
              <a:lnSpc>
                <a:spcPct val="150000"/>
              </a:lnSpc>
              <a:spcBef>
                <a:spcPts val="500"/>
              </a:spcBef>
              <a:spcAft>
                <a:spcPts val="0"/>
              </a:spcAft>
              <a:buSzPts val="2400"/>
              <a:buChar char="▸"/>
            </a:pPr>
            <a:r>
              <a:rPr lang="es-ES"/>
              <a:t>Application of </a:t>
            </a:r>
            <a:r>
              <a:rPr lang="es-ES" b="1">
                <a:solidFill>
                  <a:srgbClr val="98B57D"/>
                </a:solidFill>
              </a:rPr>
              <a:t>game mechanics </a:t>
            </a:r>
            <a:r>
              <a:rPr lang="es-ES"/>
              <a:t>in non-playful contexts with the aim of achieving a desired behavior in participants with greater commitment, concentration, and effort.</a:t>
            </a:r>
            <a:endParaRPr/>
          </a:p>
        </p:txBody>
      </p:sp>
      <p:pic>
        <p:nvPicPr>
          <p:cNvPr id="149" name="Google Shape;149;p6"/>
          <p:cNvPicPr preferRelativeResize="0"/>
          <p:nvPr/>
        </p:nvPicPr>
        <p:blipFill rotWithShape="1">
          <a:blip r:embed="rId3">
            <a:alphaModFix/>
          </a:blip>
          <a:srcRect/>
          <a:stretch/>
        </p:blipFill>
        <p:spPr>
          <a:xfrm>
            <a:off x="-87133" y="2607907"/>
            <a:ext cx="3307853" cy="1957146"/>
          </a:xfrm>
          <a:prstGeom prst="rect">
            <a:avLst/>
          </a:prstGeom>
          <a:noFill/>
          <a:ln>
            <a:noFill/>
          </a:ln>
        </p:spPr>
      </p:pic>
      <p:pic>
        <p:nvPicPr>
          <p:cNvPr id="150" name="Google Shape;150;p6" descr="Libro abierto"/>
          <p:cNvPicPr preferRelativeResize="0"/>
          <p:nvPr/>
        </p:nvPicPr>
        <p:blipFill rotWithShape="1">
          <a:blip r:embed="rId4">
            <a:alphaModFix/>
          </a:blip>
          <a:srcRect/>
          <a:stretch/>
        </p:blipFill>
        <p:spPr>
          <a:xfrm>
            <a:off x="3668486" y="2362200"/>
            <a:ext cx="914400" cy="914400"/>
          </a:xfrm>
          <a:prstGeom prst="rect">
            <a:avLst/>
          </a:prstGeom>
          <a:noFill/>
          <a:ln>
            <a:noFill/>
          </a:ln>
        </p:spPr>
      </p:pic>
      <p:pic>
        <p:nvPicPr>
          <p:cNvPr id="6" name="Google Shape;142;p3">
            <a:extLst>
              <a:ext uri="{FF2B5EF4-FFF2-40B4-BE49-F238E27FC236}">
                <a16:creationId xmlns:a16="http://schemas.microsoft.com/office/drawing/2014/main" id="{CFF10829-34D5-D146-B9B6-C168F479AC66}"/>
              </a:ext>
            </a:extLst>
          </p:cNvPr>
          <p:cNvPicPr preferRelativeResize="0"/>
          <p:nvPr/>
        </p:nvPicPr>
        <p:blipFill rotWithShape="1">
          <a:blip r:embed="rId5">
            <a:alphaModFix/>
          </a:blip>
          <a:srcRect/>
          <a:stretch/>
        </p:blipFill>
        <p:spPr>
          <a:xfrm>
            <a:off x="10794019" y="-205299"/>
            <a:ext cx="1877667" cy="2170671"/>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sp>
        <p:nvSpPr>
          <p:cNvPr id="157" name="Google Shape;157;p7"/>
          <p:cNvSpPr txBox="1">
            <a:spLocks noGrp="1"/>
          </p:cNvSpPr>
          <p:nvPr>
            <p:ph type="title"/>
          </p:nvPr>
        </p:nvSpPr>
        <p:spPr>
          <a:xfrm>
            <a:off x="8637072" y="1270643"/>
            <a:ext cx="3286000" cy="1193511"/>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accent5"/>
              </a:buClr>
              <a:buSzPct val="100000"/>
              <a:buFont typeface="Candara"/>
              <a:buNone/>
            </a:pPr>
            <a:r>
              <a:rPr lang="es-ES"/>
              <a:t>Lesson 1: What is Gamification?</a:t>
            </a:r>
            <a:br>
              <a:rPr lang="es-ES"/>
            </a:br>
            <a:endParaRPr/>
          </a:p>
        </p:txBody>
      </p:sp>
      <p:sp>
        <p:nvSpPr>
          <p:cNvPr id="158" name="Google Shape;158;p7"/>
          <p:cNvSpPr txBox="1">
            <a:spLocks noGrp="1"/>
          </p:cNvSpPr>
          <p:nvPr>
            <p:ph type="body" idx="1"/>
          </p:nvPr>
        </p:nvSpPr>
        <p:spPr>
          <a:xfrm>
            <a:off x="1003610" y="1639229"/>
            <a:ext cx="6902532" cy="4107302"/>
          </a:xfrm>
          <a:prstGeom prst="rect">
            <a:avLst/>
          </a:prstGeom>
          <a:noFill/>
          <a:ln>
            <a:noFill/>
          </a:ln>
        </p:spPr>
        <p:txBody>
          <a:bodyPr spcFirstLastPara="1" wrap="square" lIns="91425" tIns="45700" rIns="91425" bIns="45700" anchor="t" anchorCtr="0">
            <a:normAutofit/>
          </a:bodyPr>
          <a:lstStyle/>
          <a:p>
            <a:pPr marL="455613" lvl="0" indent="-439738" algn="l" rtl="0">
              <a:lnSpc>
                <a:spcPct val="90000"/>
              </a:lnSpc>
              <a:spcBef>
                <a:spcPts val="0"/>
              </a:spcBef>
              <a:spcAft>
                <a:spcPts val="0"/>
              </a:spcAft>
              <a:buClr>
                <a:schemeClr val="lt1"/>
              </a:buClr>
              <a:buSzPts val="2800"/>
              <a:buChar char="●"/>
            </a:pPr>
            <a:r>
              <a:rPr lang="es-ES"/>
              <a:t>1.1. Definition</a:t>
            </a:r>
            <a:endParaRPr/>
          </a:p>
        </p:txBody>
      </p:sp>
      <p:grpSp>
        <p:nvGrpSpPr>
          <p:cNvPr id="159" name="Google Shape;159;p7"/>
          <p:cNvGrpSpPr/>
          <p:nvPr/>
        </p:nvGrpSpPr>
        <p:grpSpPr>
          <a:xfrm>
            <a:off x="1048250" y="2555240"/>
            <a:ext cx="6501593" cy="2458719"/>
            <a:chOff x="660803" y="0"/>
            <a:chExt cx="6501593" cy="2458719"/>
          </a:xfrm>
        </p:grpSpPr>
        <p:sp>
          <p:nvSpPr>
            <p:cNvPr id="160" name="Google Shape;160;p7"/>
            <p:cNvSpPr/>
            <p:nvPr/>
          </p:nvSpPr>
          <p:spPr>
            <a:xfrm>
              <a:off x="2210133" y="860797"/>
              <a:ext cx="1852954" cy="1597922"/>
            </a:xfrm>
            <a:prstGeom prst="hexagon">
              <a:avLst>
                <a:gd name="adj" fmla="val 25000"/>
                <a:gd name="vf" fmla="val 115470"/>
              </a:avLst>
            </a:prstGeom>
            <a:gradFill>
              <a:gsLst>
                <a:gs pos="0">
                  <a:srgbClr val="ADB599"/>
                </a:gs>
                <a:gs pos="50000">
                  <a:srgbClr val="A4AE8B"/>
                </a:gs>
                <a:gs pos="100000">
                  <a:srgbClr val="919B78"/>
                </a:gs>
              </a:gsLst>
              <a:lin ang="5400000" scaled="0"/>
            </a:gradFill>
            <a:ln w="9525" cap="flat" cmpd="sng">
              <a:solidFill>
                <a:srgbClr val="A4AD8D"/>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161;p7"/>
            <p:cNvSpPr txBox="1"/>
            <p:nvPr/>
          </p:nvSpPr>
          <p:spPr>
            <a:xfrm>
              <a:off x="2497706" y="1108790"/>
              <a:ext cx="1277808" cy="1101936"/>
            </a:xfrm>
            <a:prstGeom prst="rect">
              <a:avLst/>
            </a:prstGeom>
            <a:noFill/>
            <a:ln>
              <a:noFill/>
            </a:ln>
          </p:spPr>
          <p:txBody>
            <a:bodyPr spcFirstLastPara="1" wrap="square" lIns="0" tIns="25400" rIns="0" bIns="25400" anchor="ctr" anchorCtr="0">
              <a:noAutofit/>
            </a:bodyPr>
            <a:lstStyle/>
            <a:p>
              <a:pPr marL="0" marR="0" lvl="0" indent="0" algn="ctr" rtl="0">
                <a:lnSpc>
                  <a:spcPct val="90000"/>
                </a:lnSpc>
                <a:spcBef>
                  <a:spcPts val="0"/>
                </a:spcBef>
                <a:spcAft>
                  <a:spcPts val="0"/>
                </a:spcAft>
                <a:buClr>
                  <a:schemeClr val="lt1"/>
                </a:buClr>
                <a:buSzPts val="2000"/>
                <a:buFont typeface="Candara"/>
                <a:buNone/>
              </a:pPr>
              <a:r>
                <a:rPr lang="es-ES" sz="2000" b="1">
                  <a:solidFill>
                    <a:schemeClr val="lt1"/>
                  </a:solidFill>
                  <a:latin typeface="Candara"/>
                  <a:ea typeface="Candara"/>
                  <a:cs typeface="Candara"/>
                  <a:sym typeface="Candara"/>
                </a:rPr>
                <a:t>Traditional Educational Model</a:t>
              </a:r>
              <a:endParaRPr sz="1800">
                <a:solidFill>
                  <a:schemeClr val="lt1"/>
                </a:solidFill>
                <a:latin typeface="Candara"/>
                <a:ea typeface="Candara"/>
                <a:cs typeface="Candara"/>
                <a:sym typeface="Candara"/>
              </a:endParaRPr>
            </a:p>
          </p:txBody>
        </p:sp>
        <p:sp>
          <p:nvSpPr>
            <p:cNvPr id="162" name="Google Shape;162;p7"/>
            <p:cNvSpPr/>
            <p:nvPr/>
          </p:nvSpPr>
          <p:spPr>
            <a:xfrm>
              <a:off x="2559440" y="934718"/>
              <a:ext cx="216503" cy="186862"/>
            </a:xfrm>
            <a:prstGeom prst="hexagon">
              <a:avLst>
                <a:gd name="adj" fmla="val 25000"/>
                <a:gd name="vf" fmla="val 115470"/>
              </a:avLst>
            </a:prstGeom>
            <a:solidFill>
              <a:schemeClr val="lt1"/>
            </a:solidFill>
            <a:ln w="9525" cap="flat" cmpd="sng">
              <a:solidFill>
                <a:srgbClr val="E1ECC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163;p7"/>
            <p:cNvSpPr/>
            <p:nvPr/>
          </p:nvSpPr>
          <p:spPr>
            <a:xfrm>
              <a:off x="660803" y="0"/>
              <a:ext cx="1852954" cy="1597922"/>
            </a:xfrm>
            <a:prstGeom prst="hexagon">
              <a:avLst>
                <a:gd name="adj" fmla="val 25000"/>
                <a:gd name="vf" fmla="val 115470"/>
              </a:avLst>
            </a:prstGeom>
            <a:blipFill rotWithShape="1">
              <a:blip r:embed="rId3">
                <a:alphaModFix/>
              </a:blip>
              <a:stretch>
                <a:fillRect l="-14999" r="-14997"/>
              </a:stretch>
            </a:blipFill>
            <a:ln w="9525" cap="flat" cmpd="sng">
              <a:solidFill>
                <a:srgbClr val="A4AD8D"/>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164;p7"/>
            <p:cNvSpPr/>
            <p:nvPr/>
          </p:nvSpPr>
          <p:spPr>
            <a:xfrm>
              <a:off x="1923412" y="1377374"/>
              <a:ext cx="216503" cy="186862"/>
            </a:xfrm>
            <a:prstGeom prst="hexagon">
              <a:avLst>
                <a:gd name="adj" fmla="val 25000"/>
                <a:gd name="vf" fmla="val 115470"/>
              </a:avLst>
            </a:prstGeom>
            <a:solidFill>
              <a:schemeClr val="lt1"/>
            </a:solidFill>
            <a:ln w="9525" cap="flat" cmpd="sng">
              <a:solidFill>
                <a:srgbClr val="E1ECC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165;p7"/>
            <p:cNvSpPr/>
            <p:nvPr/>
          </p:nvSpPr>
          <p:spPr>
            <a:xfrm>
              <a:off x="3760112" y="0"/>
              <a:ext cx="1852954" cy="1597922"/>
            </a:xfrm>
            <a:prstGeom prst="hexagon">
              <a:avLst>
                <a:gd name="adj" fmla="val 25000"/>
                <a:gd name="vf" fmla="val 115470"/>
              </a:avLst>
            </a:prstGeom>
            <a:gradFill>
              <a:gsLst>
                <a:gs pos="0">
                  <a:srgbClr val="F4F8EA"/>
                </a:gs>
                <a:gs pos="50000">
                  <a:srgbClr val="F0F6E2"/>
                </a:gs>
                <a:gs pos="100000">
                  <a:srgbClr val="D4DBC4"/>
                </a:gs>
              </a:gsLst>
              <a:lin ang="5400000" scaled="0"/>
            </a:gradFill>
            <a:ln w="9525" cap="flat" cmpd="sng">
              <a:solidFill>
                <a:srgbClr val="F0F6E3"/>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166;p7"/>
            <p:cNvSpPr txBox="1"/>
            <p:nvPr/>
          </p:nvSpPr>
          <p:spPr>
            <a:xfrm>
              <a:off x="4047685" y="247993"/>
              <a:ext cx="1277808" cy="1101936"/>
            </a:xfrm>
            <a:prstGeom prst="rect">
              <a:avLst/>
            </a:prstGeom>
            <a:noFill/>
            <a:ln>
              <a:noFill/>
            </a:ln>
          </p:spPr>
          <p:txBody>
            <a:bodyPr spcFirstLastPara="1" wrap="square" lIns="0" tIns="25400" rIns="0" bIns="25400" anchor="ctr" anchorCtr="0">
              <a:noAutofit/>
            </a:bodyPr>
            <a:lstStyle/>
            <a:p>
              <a:pPr marL="0" marR="0" lvl="0" indent="0" algn="ctr" rtl="0">
                <a:lnSpc>
                  <a:spcPct val="90000"/>
                </a:lnSpc>
                <a:spcBef>
                  <a:spcPts val="0"/>
                </a:spcBef>
                <a:spcAft>
                  <a:spcPts val="0"/>
                </a:spcAft>
                <a:buClr>
                  <a:srgbClr val="435417"/>
                </a:buClr>
                <a:buSzPts val="2000"/>
                <a:buFont typeface="Candara"/>
                <a:buNone/>
              </a:pPr>
              <a:r>
                <a:rPr lang="es-ES" sz="2000" b="1">
                  <a:solidFill>
                    <a:srgbClr val="435417"/>
                  </a:solidFill>
                  <a:latin typeface="Candara"/>
                  <a:ea typeface="Candara"/>
                  <a:cs typeface="Candara"/>
                  <a:sym typeface="Candara"/>
                </a:rPr>
                <a:t>Actual Educational Model</a:t>
              </a:r>
              <a:endParaRPr sz="1800">
                <a:solidFill>
                  <a:schemeClr val="lt1"/>
                </a:solidFill>
                <a:latin typeface="Candara"/>
                <a:ea typeface="Candara"/>
                <a:cs typeface="Candara"/>
                <a:sym typeface="Candara"/>
              </a:endParaRPr>
            </a:p>
          </p:txBody>
        </p:sp>
        <p:sp>
          <p:nvSpPr>
            <p:cNvPr id="167" name="Google Shape;167;p7"/>
            <p:cNvSpPr/>
            <p:nvPr/>
          </p:nvSpPr>
          <p:spPr>
            <a:xfrm>
              <a:off x="5002401" y="1387534"/>
              <a:ext cx="216503" cy="186862"/>
            </a:xfrm>
            <a:prstGeom prst="hexagon">
              <a:avLst>
                <a:gd name="adj" fmla="val 25000"/>
                <a:gd name="vf" fmla="val 115470"/>
              </a:avLst>
            </a:prstGeom>
            <a:solidFill>
              <a:schemeClr val="lt1"/>
            </a:solidFill>
            <a:ln w="9525" cap="flat" cmpd="sng">
              <a:solidFill>
                <a:srgbClr val="E1ECC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168;p7"/>
            <p:cNvSpPr/>
            <p:nvPr/>
          </p:nvSpPr>
          <p:spPr>
            <a:xfrm>
              <a:off x="5309442" y="860797"/>
              <a:ext cx="1852954" cy="1597922"/>
            </a:xfrm>
            <a:prstGeom prst="hexagon">
              <a:avLst>
                <a:gd name="adj" fmla="val 25000"/>
                <a:gd name="vf" fmla="val 115470"/>
              </a:avLst>
            </a:prstGeom>
            <a:blipFill rotWithShape="1">
              <a:blip r:embed="rId4">
                <a:alphaModFix/>
              </a:blip>
              <a:stretch>
                <a:fillRect l="-14999" r="-14997"/>
              </a:stretch>
            </a:blipFill>
            <a:ln w="9525" cap="flat" cmpd="sng">
              <a:solidFill>
                <a:srgbClr val="EDF4DD"/>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169;p7"/>
            <p:cNvSpPr/>
            <p:nvPr/>
          </p:nvSpPr>
          <p:spPr>
            <a:xfrm>
              <a:off x="5367306" y="1566450"/>
              <a:ext cx="216503" cy="186862"/>
            </a:xfrm>
            <a:prstGeom prst="hexagon">
              <a:avLst>
                <a:gd name="adj" fmla="val 25000"/>
                <a:gd name="vf" fmla="val 115470"/>
              </a:avLst>
            </a:prstGeom>
            <a:solidFill>
              <a:schemeClr val="lt1"/>
            </a:solidFill>
            <a:ln w="9525" cap="flat" cmpd="sng">
              <a:solidFill>
                <a:srgbClr val="E1ECC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70" name="Google Shape;170;p7"/>
          <p:cNvSpPr/>
          <p:nvPr/>
        </p:nvSpPr>
        <p:spPr>
          <a:xfrm>
            <a:off x="1516411" y="2094822"/>
            <a:ext cx="5447325"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1800">
                <a:solidFill>
                  <a:schemeClr val="accent2"/>
                </a:solidFill>
                <a:latin typeface="Candara"/>
                <a:ea typeface="Candara"/>
                <a:cs typeface="Candara"/>
                <a:sym typeface="Candara"/>
              </a:rPr>
              <a:t>Change in the notion of the teaching-learning process.</a:t>
            </a:r>
            <a:endParaRPr/>
          </a:p>
        </p:txBody>
      </p:sp>
      <p:sp>
        <p:nvSpPr>
          <p:cNvPr id="171" name="Google Shape;171;p7"/>
          <p:cNvSpPr/>
          <p:nvPr/>
        </p:nvSpPr>
        <p:spPr>
          <a:xfrm>
            <a:off x="3444240" y="2464154"/>
            <a:ext cx="1767840" cy="1112166"/>
          </a:xfrm>
          <a:prstGeom prst="uturnArrow">
            <a:avLst>
              <a:gd name="adj1" fmla="val 16860"/>
              <a:gd name="adj2" fmla="val 15698"/>
              <a:gd name="adj3" fmla="val 15698"/>
              <a:gd name="adj4" fmla="val 41424"/>
              <a:gd name="adj5" fmla="val 36585"/>
            </a:avLst>
          </a:prstGeom>
          <a:gradFill>
            <a:gsLst>
              <a:gs pos="0">
                <a:srgbClr val="FCFDFE"/>
              </a:gs>
              <a:gs pos="74000">
                <a:srgbClr val="EDF7FA"/>
              </a:gs>
              <a:gs pos="100000">
                <a:srgbClr val="F2FAFB"/>
              </a:gs>
            </a:gsLst>
            <a:lin ang="0" scaled="0"/>
          </a:gradFill>
          <a:ln w="12700" cap="flat" cmpd="sng">
            <a:solidFill>
              <a:srgbClr val="9EAFB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Candara"/>
              <a:ea typeface="Candara"/>
              <a:cs typeface="Candara"/>
              <a:sym typeface="Candara"/>
            </a:endParaRPr>
          </a:p>
        </p:txBody>
      </p:sp>
      <p:sp>
        <p:nvSpPr>
          <p:cNvPr id="172" name="Google Shape;172;p7"/>
          <p:cNvSpPr/>
          <p:nvPr/>
        </p:nvSpPr>
        <p:spPr>
          <a:xfrm>
            <a:off x="559524" y="5172093"/>
            <a:ext cx="3252083" cy="1600438"/>
          </a:xfrm>
          <a:prstGeom prst="rect">
            <a:avLst/>
          </a:prstGeom>
          <a:noFill/>
          <a:ln>
            <a:noFill/>
          </a:ln>
        </p:spPr>
        <p:txBody>
          <a:bodyPr spcFirstLastPara="1" wrap="square" lIns="91425" tIns="45700" rIns="91425" bIns="45700" anchor="t" anchorCtr="0">
            <a:spAutoFit/>
          </a:bodyPr>
          <a:lstStyle/>
          <a:p>
            <a:pPr marL="285750" marR="0" lvl="0" indent="-285750" algn="l" rtl="0">
              <a:spcBef>
                <a:spcPts val="0"/>
              </a:spcBef>
              <a:spcAft>
                <a:spcPts val="0"/>
              </a:spcAft>
              <a:buClr>
                <a:schemeClr val="lt1"/>
              </a:buClr>
              <a:buSzPts val="1400"/>
              <a:buFont typeface="Arial"/>
              <a:buChar char="•"/>
            </a:pPr>
            <a:r>
              <a:rPr lang="es-ES" sz="1400" b="1">
                <a:solidFill>
                  <a:schemeClr val="lt1"/>
                </a:solidFill>
                <a:latin typeface="Candara"/>
                <a:ea typeface="Candara"/>
                <a:cs typeface="Candara"/>
                <a:sym typeface="Candara"/>
              </a:rPr>
              <a:t>Focused on the transmission of information</a:t>
            </a:r>
            <a:endParaRPr/>
          </a:p>
          <a:p>
            <a:pPr marL="285750" marR="0" lvl="0" indent="-285750" algn="l" rtl="0">
              <a:spcBef>
                <a:spcPts val="0"/>
              </a:spcBef>
              <a:spcAft>
                <a:spcPts val="0"/>
              </a:spcAft>
              <a:buClr>
                <a:schemeClr val="lt1"/>
              </a:buClr>
              <a:buSzPts val="1400"/>
              <a:buFont typeface="Arial"/>
              <a:buChar char="•"/>
            </a:pPr>
            <a:r>
              <a:rPr lang="es-ES" sz="1400">
                <a:solidFill>
                  <a:schemeClr val="lt1"/>
                </a:solidFill>
                <a:latin typeface="Candara"/>
                <a:ea typeface="Candara"/>
                <a:cs typeface="Candara"/>
                <a:sym typeface="Candara"/>
              </a:rPr>
              <a:t>Difference between teachers</a:t>
            </a:r>
            <a:endParaRPr/>
          </a:p>
          <a:p>
            <a:pPr marL="0" marR="0" lvl="0" indent="0" algn="l" rtl="0">
              <a:spcBef>
                <a:spcPts val="0"/>
              </a:spcBef>
              <a:spcAft>
                <a:spcPts val="0"/>
              </a:spcAft>
              <a:buNone/>
            </a:pPr>
            <a:r>
              <a:rPr lang="es-ES" sz="1400">
                <a:solidFill>
                  <a:schemeClr val="lt1"/>
                </a:solidFill>
                <a:latin typeface="Candara"/>
                <a:ea typeface="Candara"/>
                <a:cs typeface="Candara"/>
                <a:sym typeface="Candara"/>
              </a:rPr>
              <a:t>        and students:</a:t>
            </a:r>
            <a:endParaRPr/>
          </a:p>
          <a:p>
            <a:pPr marL="742950" marR="0" lvl="1" indent="-285750" algn="l" rtl="0">
              <a:spcBef>
                <a:spcPts val="0"/>
              </a:spcBef>
              <a:spcAft>
                <a:spcPts val="0"/>
              </a:spcAft>
              <a:buClr>
                <a:srgbClr val="FABE75"/>
              </a:buClr>
              <a:buSzPts val="1400"/>
              <a:buFont typeface="Candara"/>
              <a:buChar char="–"/>
            </a:pPr>
            <a:r>
              <a:rPr lang="es-ES" sz="1400" b="1" i="0" u="none" strike="noStrike" cap="none">
                <a:solidFill>
                  <a:srgbClr val="FABE75"/>
                </a:solidFill>
                <a:latin typeface="Candara"/>
                <a:ea typeface="Candara"/>
                <a:cs typeface="Candara"/>
                <a:sym typeface="Candara"/>
              </a:rPr>
              <a:t>Teacher: </a:t>
            </a:r>
            <a:r>
              <a:rPr lang="es-ES" sz="1400" b="0" i="0" u="none" strike="noStrike" cap="none">
                <a:solidFill>
                  <a:schemeClr val="lt1"/>
                </a:solidFill>
                <a:latin typeface="Candara"/>
                <a:ea typeface="Candara"/>
                <a:cs typeface="Candara"/>
                <a:sym typeface="Candara"/>
              </a:rPr>
              <a:t>knowledge source </a:t>
            </a:r>
            <a:endParaRPr/>
          </a:p>
          <a:p>
            <a:pPr marL="742950" marR="0" lvl="1" indent="-285750" algn="l" rtl="0">
              <a:spcBef>
                <a:spcPts val="0"/>
              </a:spcBef>
              <a:spcAft>
                <a:spcPts val="0"/>
              </a:spcAft>
              <a:buClr>
                <a:srgbClr val="FABE75"/>
              </a:buClr>
              <a:buSzPts val="1400"/>
              <a:buFont typeface="Candara"/>
              <a:buChar char="–"/>
            </a:pPr>
            <a:r>
              <a:rPr lang="es-ES" sz="1400" b="1" i="0" u="none" strike="noStrike" cap="none">
                <a:solidFill>
                  <a:srgbClr val="FABE75"/>
                </a:solidFill>
                <a:latin typeface="Candara"/>
                <a:ea typeface="Candara"/>
                <a:cs typeface="Candara"/>
                <a:sym typeface="Candara"/>
              </a:rPr>
              <a:t>Student</a:t>
            </a:r>
            <a:r>
              <a:rPr lang="es-ES" sz="1400" b="0" i="0" u="none" strike="noStrike" cap="none">
                <a:solidFill>
                  <a:srgbClr val="FABE75"/>
                </a:solidFill>
                <a:latin typeface="Candara"/>
                <a:ea typeface="Candara"/>
                <a:cs typeface="Candara"/>
                <a:sym typeface="Candara"/>
              </a:rPr>
              <a:t>: </a:t>
            </a:r>
            <a:r>
              <a:rPr lang="es-ES" sz="1400" b="0" i="0" u="none" strike="noStrike" cap="none">
                <a:solidFill>
                  <a:schemeClr val="lt1"/>
                </a:solidFill>
                <a:latin typeface="Candara"/>
                <a:ea typeface="Candara"/>
                <a:cs typeface="Candara"/>
                <a:sym typeface="Candara"/>
              </a:rPr>
              <a:t>passive receiver of information</a:t>
            </a:r>
            <a:endParaRPr/>
          </a:p>
        </p:txBody>
      </p:sp>
      <p:sp>
        <p:nvSpPr>
          <p:cNvPr id="173" name="Google Shape;173;p7"/>
          <p:cNvSpPr/>
          <p:nvPr/>
        </p:nvSpPr>
        <p:spPr>
          <a:xfrm>
            <a:off x="5236718" y="5172093"/>
            <a:ext cx="3078846" cy="1384995"/>
          </a:xfrm>
          <a:prstGeom prst="rect">
            <a:avLst/>
          </a:prstGeom>
          <a:noFill/>
          <a:ln>
            <a:noFill/>
          </a:ln>
        </p:spPr>
        <p:txBody>
          <a:bodyPr spcFirstLastPara="1" wrap="square" lIns="91425" tIns="45700" rIns="91425" bIns="45700" anchor="t" anchorCtr="0">
            <a:spAutoFit/>
          </a:bodyPr>
          <a:lstStyle/>
          <a:p>
            <a:pPr marL="285750" marR="0" lvl="0" indent="-285750" algn="l" rtl="0">
              <a:spcBef>
                <a:spcPts val="0"/>
              </a:spcBef>
              <a:spcAft>
                <a:spcPts val="0"/>
              </a:spcAft>
              <a:buClr>
                <a:schemeClr val="lt1"/>
              </a:buClr>
              <a:buSzPts val="1400"/>
              <a:buFont typeface="Arial"/>
              <a:buChar char="•"/>
            </a:pPr>
            <a:r>
              <a:rPr lang="es-ES" sz="1400" b="1">
                <a:solidFill>
                  <a:schemeClr val="lt1"/>
                </a:solidFill>
                <a:latin typeface="Candara"/>
                <a:ea typeface="Candara"/>
                <a:cs typeface="Candara"/>
                <a:sym typeface="Candara"/>
              </a:rPr>
              <a:t>Focused on the integral formation of the individual</a:t>
            </a:r>
            <a:endParaRPr/>
          </a:p>
          <a:p>
            <a:pPr marL="285750" marR="0" lvl="0" indent="-285750" algn="l" rtl="0">
              <a:spcBef>
                <a:spcPts val="0"/>
              </a:spcBef>
              <a:spcAft>
                <a:spcPts val="0"/>
              </a:spcAft>
              <a:buClr>
                <a:schemeClr val="lt1"/>
              </a:buClr>
              <a:buSzPts val="1400"/>
              <a:buFont typeface="Arial"/>
              <a:buChar char="•"/>
            </a:pPr>
            <a:r>
              <a:rPr lang="es-ES" sz="1400" b="1">
                <a:solidFill>
                  <a:schemeClr val="lt1"/>
                </a:solidFill>
                <a:latin typeface="Candara"/>
                <a:ea typeface="Candara"/>
                <a:cs typeface="Candara"/>
                <a:sym typeface="Candara"/>
              </a:rPr>
              <a:t>Educational system based on experiences close to the Student.</a:t>
            </a:r>
            <a:endParaRPr sz="1400">
              <a:solidFill>
                <a:schemeClr val="lt1"/>
              </a:solidFill>
              <a:latin typeface="Candara"/>
              <a:ea typeface="Candara"/>
              <a:cs typeface="Candara"/>
              <a:sym typeface="Candara"/>
            </a:endParaRPr>
          </a:p>
          <a:p>
            <a:pPr marL="285750" marR="0" lvl="0" indent="-285750" algn="l" rtl="0">
              <a:spcBef>
                <a:spcPts val="0"/>
              </a:spcBef>
              <a:spcAft>
                <a:spcPts val="0"/>
              </a:spcAft>
              <a:buClr>
                <a:srgbClr val="FABE75"/>
              </a:buClr>
              <a:buSzPts val="1400"/>
              <a:buFont typeface="Arial"/>
              <a:buChar char="•"/>
            </a:pPr>
            <a:r>
              <a:rPr lang="es-ES" sz="1400" b="1">
                <a:solidFill>
                  <a:srgbClr val="FABE75"/>
                </a:solidFill>
                <a:latin typeface="Candara"/>
                <a:ea typeface="Candara"/>
                <a:cs typeface="Candara"/>
                <a:sym typeface="Candara"/>
              </a:rPr>
              <a:t>The Students </a:t>
            </a:r>
            <a:r>
              <a:rPr lang="es-ES" sz="1400">
                <a:solidFill>
                  <a:schemeClr val="lt1"/>
                </a:solidFill>
                <a:latin typeface="Candara"/>
                <a:ea typeface="Candara"/>
                <a:cs typeface="Candara"/>
                <a:sym typeface="Candara"/>
              </a:rPr>
              <a:t>are participants and protagonists of their learning. </a:t>
            </a:r>
            <a:endParaRPr/>
          </a:p>
        </p:txBody>
      </p:sp>
      <p:sp>
        <p:nvSpPr>
          <p:cNvPr id="174" name="Google Shape;174;p7"/>
          <p:cNvSpPr/>
          <p:nvPr/>
        </p:nvSpPr>
        <p:spPr>
          <a:xfrm rot="-5400000" flipH="1">
            <a:off x="3049972" y="5215643"/>
            <a:ext cx="1197907" cy="562811"/>
          </a:xfrm>
          <a:prstGeom prst="bentUpArrow">
            <a:avLst>
              <a:gd name="adj1" fmla="val 25000"/>
              <a:gd name="adj2" fmla="val 25000"/>
              <a:gd name="adj3" fmla="val 25000"/>
            </a:avLst>
          </a:prstGeom>
          <a:solidFill>
            <a:srgbClr val="91A686"/>
          </a:solidFill>
          <a:ln>
            <a:noFill/>
          </a:ln>
          <a:effectLst>
            <a:outerShdw blurRad="57150" dist="19050" dir="5400000" algn="ctr" rotWithShape="0">
              <a:srgbClr val="000000">
                <a:alpha val="62745"/>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ndara"/>
              <a:ea typeface="Candara"/>
              <a:cs typeface="Candara"/>
              <a:sym typeface="Candara"/>
            </a:endParaRPr>
          </a:p>
        </p:txBody>
      </p:sp>
      <p:sp>
        <p:nvSpPr>
          <p:cNvPr id="175" name="Google Shape;175;p7"/>
          <p:cNvSpPr/>
          <p:nvPr/>
        </p:nvSpPr>
        <p:spPr>
          <a:xfrm rot="5400000">
            <a:off x="3937064" y="4796350"/>
            <a:ext cx="2036496" cy="562811"/>
          </a:xfrm>
          <a:prstGeom prst="bentUpArrow">
            <a:avLst>
              <a:gd name="adj1" fmla="val 25000"/>
              <a:gd name="adj2" fmla="val 25000"/>
              <a:gd name="adj3" fmla="val 25000"/>
            </a:avLst>
          </a:prstGeom>
          <a:solidFill>
            <a:srgbClr val="F0F6DE"/>
          </a:solidFill>
          <a:ln>
            <a:noFill/>
          </a:ln>
          <a:effectLst>
            <a:outerShdw blurRad="57150" dist="19050" dir="5400000" algn="ctr" rotWithShape="0">
              <a:srgbClr val="000000">
                <a:alpha val="62745"/>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ndara"/>
              <a:ea typeface="Candara"/>
              <a:cs typeface="Candara"/>
              <a:sym typeface="Candara"/>
            </a:endParaRPr>
          </a:p>
        </p:txBody>
      </p:sp>
      <p:pic>
        <p:nvPicPr>
          <p:cNvPr id="21" name="Google Shape;142;p3">
            <a:extLst>
              <a:ext uri="{FF2B5EF4-FFF2-40B4-BE49-F238E27FC236}">
                <a16:creationId xmlns:a16="http://schemas.microsoft.com/office/drawing/2014/main" id="{51B930F5-BEA1-9541-BF94-452804E8D9E6}"/>
              </a:ext>
            </a:extLst>
          </p:cNvPr>
          <p:cNvPicPr preferRelativeResize="0"/>
          <p:nvPr/>
        </p:nvPicPr>
        <p:blipFill rotWithShape="1">
          <a:blip r:embed="rId5">
            <a:alphaModFix/>
          </a:blip>
          <a:srcRect/>
          <a:stretch/>
        </p:blipFill>
        <p:spPr>
          <a:xfrm>
            <a:off x="10794019" y="-205299"/>
            <a:ext cx="1877667" cy="2170671"/>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71"/>
                                        </p:tgtEl>
                                        <p:attrNameLst>
                                          <p:attrName>style.visibility</p:attrName>
                                        </p:attrNameLst>
                                      </p:cBhvr>
                                      <p:to>
                                        <p:strVal val="visible"/>
                                      </p:to>
                                    </p:set>
                                    <p:animEffect transition="in" filter="fade">
                                      <p:cBhvr>
                                        <p:cTn id="7" dur="750"/>
                                        <p:tgtEl>
                                          <p:spTgt spid="17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4"/>
                                        </p:tgtEl>
                                        <p:attrNameLst>
                                          <p:attrName>style.visibility</p:attrName>
                                        </p:attrNameLst>
                                      </p:cBhvr>
                                      <p:to>
                                        <p:strVal val="visible"/>
                                      </p:to>
                                    </p:set>
                                    <p:animEffect transition="in" filter="fade">
                                      <p:cBhvr>
                                        <p:cTn id="12" dur="500"/>
                                        <p:tgtEl>
                                          <p:spTgt spid="174"/>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172"/>
                                        </p:tgtEl>
                                        <p:attrNameLst>
                                          <p:attrName>style.visibility</p:attrName>
                                        </p:attrNameLst>
                                      </p:cBhvr>
                                      <p:to>
                                        <p:strVal val="visible"/>
                                      </p:to>
                                    </p:set>
                                    <p:animEffect transition="in" filter="fade">
                                      <p:cBhvr>
                                        <p:cTn id="16" dur="500"/>
                                        <p:tgtEl>
                                          <p:spTgt spid="172"/>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75"/>
                                        </p:tgtEl>
                                        <p:attrNameLst>
                                          <p:attrName>style.visibility</p:attrName>
                                        </p:attrNameLst>
                                      </p:cBhvr>
                                      <p:to>
                                        <p:strVal val="visible"/>
                                      </p:to>
                                    </p:set>
                                    <p:animEffect transition="in" filter="fade">
                                      <p:cBhvr>
                                        <p:cTn id="21" dur="500"/>
                                        <p:tgtEl>
                                          <p:spTgt spid="175"/>
                                        </p:tgtEl>
                                      </p:cBhvr>
                                    </p:animEffect>
                                  </p:childTnLst>
                                </p:cTn>
                              </p:par>
                            </p:childTnLst>
                          </p:cTn>
                        </p:par>
                        <p:par>
                          <p:cTn id="22" fill="hold">
                            <p:stCondLst>
                              <p:cond delay="500"/>
                            </p:stCondLst>
                            <p:childTnLst>
                              <p:par>
                                <p:cTn id="23" presetID="10" presetClass="entr" presetSubtype="0" fill="hold" nodeType="afterEffect">
                                  <p:stCondLst>
                                    <p:cond delay="0"/>
                                  </p:stCondLst>
                                  <p:childTnLst>
                                    <p:set>
                                      <p:cBhvr>
                                        <p:cTn id="24" dur="1" fill="hold">
                                          <p:stCondLst>
                                            <p:cond delay="0"/>
                                          </p:stCondLst>
                                        </p:cTn>
                                        <p:tgtEl>
                                          <p:spTgt spid="173"/>
                                        </p:tgtEl>
                                        <p:attrNameLst>
                                          <p:attrName>style.visibility</p:attrName>
                                        </p:attrNameLst>
                                      </p:cBhvr>
                                      <p:to>
                                        <p:strVal val="visible"/>
                                      </p:to>
                                    </p:set>
                                    <p:animEffect transition="in" filter="fade">
                                      <p:cBhvr>
                                        <p:cTn id="25" dur="500"/>
                                        <p:tgtEl>
                                          <p:spTgt spid="1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182" name="Google Shape;182;p8"/>
          <p:cNvSpPr txBox="1">
            <a:spLocks noGrp="1"/>
          </p:cNvSpPr>
          <p:nvPr>
            <p:ph type="title"/>
          </p:nvPr>
        </p:nvSpPr>
        <p:spPr>
          <a:xfrm>
            <a:off x="76479" y="283282"/>
            <a:ext cx="2985655" cy="1193511"/>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3200"/>
              <a:buFont typeface="Candara"/>
              <a:buNone/>
            </a:pPr>
            <a:r>
              <a:rPr lang="es-ES"/>
              <a:t>Lesson 1: What is Gamification?</a:t>
            </a:r>
            <a:endParaRPr/>
          </a:p>
        </p:txBody>
      </p:sp>
      <p:sp>
        <p:nvSpPr>
          <p:cNvPr id="183" name="Google Shape;183;p8"/>
          <p:cNvSpPr txBox="1">
            <a:spLocks noGrp="1"/>
          </p:cNvSpPr>
          <p:nvPr>
            <p:ph type="body" idx="1"/>
          </p:nvPr>
        </p:nvSpPr>
        <p:spPr>
          <a:xfrm>
            <a:off x="4125686" y="1531916"/>
            <a:ext cx="7300604" cy="646330"/>
          </a:xfrm>
          <a:prstGeom prst="rect">
            <a:avLst/>
          </a:prstGeom>
          <a:noFill/>
          <a:ln>
            <a:noFill/>
          </a:ln>
        </p:spPr>
        <p:txBody>
          <a:bodyPr spcFirstLastPara="1" wrap="square" lIns="91425" tIns="45700" rIns="91425" bIns="45700" anchor="t" anchorCtr="0">
            <a:normAutofit/>
          </a:bodyPr>
          <a:lstStyle/>
          <a:p>
            <a:pPr marL="455613" lvl="0" indent="-439738" algn="l" rtl="0">
              <a:lnSpc>
                <a:spcPct val="90000"/>
              </a:lnSpc>
              <a:spcBef>
                <a:spcPts val="0"/>
              </a:spcBef>
              <a:spcAft>
                <a:spcPts val="0"/>
              </a:spcAft>
              <a:buSzPts val="2800"/>
              <a:buChar char="●"/>
            </a:pPr>
            <a:r>
              <a:rPr lang="es-ES"/>
              <a:t>1.2. Origin and evolution</a:t>
            </a:r>
            <a:endParaRPr/>
          </a:p>
        </p:txBody>
      </p:sp>
      <p:pic>
        <p:nvPicPr>
          <p:cNvPr id="184" name="Google Shape;184;p8"/>
          <p:cNvPicPr preferRelativeResize="0"/>
          <p:nvPr/>
        </p:nvPicPr>
        <p:blipFill rotWithShape="1">
          <a:blip r:embed="rId3">
            <a:alphaModFix/>
          </a:blip>
          <a:srcRect/>
          <a:stretch/>
        </p:blipFill>
        <p:spPr>
          <a:xfrm>
            <a:off x="-91440" y="2507183"/>
            <a:ext cx="3312160" cy="2208106"/>
          </a:xfrm>
          <a:prstGeom prst="rect">
            <a:avLst/>
          </a:prstGeom>
          <a:noFill/>
          <a:ln>
            <a:noFill/>
          </a:ln>
        </p:spPr>
      </p:pic>
      <p:sp>
        <p:nvSpPr>
          <p:cNvPr id="185" name="Google Shape;185;p8"/>
          <p:cNvSpPr/>
          <p:nvPr/>
        </p:nvSpPr>
        <p:spPr>
          <a:xfrm>
            <a:off x="4233736" y="3976625"/>
            <a:ext cx="7192554" cy="1477328"/>
          </a:xfrm>
          <a:prstGeom prst="rect">
            <a:avLst/>
          </a:prstGeom>
          <a:solidFill>
            <a:schemeClr val="lt1"/>
          </a:solidFill>
          <a:ln w="12700" cap="flat" cmpd="sng">
            <a:solidFill>
              <a:schemeClr val="accent5"/>
            </a:solidFill>
            <a:prstDash val="solid"/>
            <a:miter lim="800000"/>
            <a:headEnd type="none" w="sm" len="sm"/>
            <a:tailEnd type="none" w="sm" len="sm"/>
          </a:ln>
        </p:spPr>
        <p:txBody>
          <a:bodyPr spcFirstLastPara="1" wrap="square" lIns="91425" tIns="45700" rIns="91425" bIns="45700" anchor="t" anchorCtr="0">
            <a:spAutoFit/>
          </a:bodyPr>
          <a:lstStyle/>
          <a:p>
            <a:pPr marL="0" marR="0" lvl="1" indent="0" algn="ctr" rtl="0">
              <a:spcBef>
                <a:spcPts val="0"/>
              </a:spcBef>
              <a:spcAft>
                <a:spcPts val="0"/>
              </a:spcAft>
              <a:buNone/>
            </a:pPr>
            <a:endParaRPr sz="1800" b="0" i="0" u="none" strike="noStrike" cap="none">
              <a:solidFill>
                <a:srgbClr val="1B2959"/>
              </a:solidFill>
              <a:latin typeface="Candara"/>
              <a:ea typeface="Candara"/>
              <a:cs typeface="Candara"/>
              <a:sym typeface="Candara"/>
            </a:endParaRPr>
          </a:p>
          <a:p>
            <a:pPr marL="0" marR="0" lvl="1" indent="0" algn="ctr" rtl="0">
              <a:spcBef>
                <a:spcPts val="0"/>
              </a:spcBef>
              <a:spcAft>
                <a:spcPts val="0"/>
              </a:spcAft>
              <a:buNone/>
            </a:pPr>
            <a:r>
              <a:rPr lang="es-ES" sz="1800" b="0" i="0" u="none" strike="noStrike" cap="none">
                <a:solidFill>
                  <a:srgbClr val="1B2959"/>
                </a:solidFill>
                <a:latin typeface="Candara"/>
                <a:ea typeface="Candara"/>
                <a:cs typeface="Candara"/>
                <a:sym typeface="Candara"/>
              </a:rPr>
              <a:t>Since we are children, playing is part of our learning. It has been incorporated into multiple human activities because it is our natural way of learning and related to certain topics and objects in our daily life.</a:t>
            </a:r>
            <a:endParaRPr/>
          </a:p>
          <a:p>
            <a:pPr marL="0" marR="0" lvl="1" indent="0" algn="ctr" rtl="0">
              <a:spcBef>
                <a:spcPts val="0"/>
              </a:spcBef>
              <a:spcAft>
                <a:spcPts val="0"/>
              </a:spcAft>
              <a:buNone/>
            </a:pPr>
            <a:endParaRPr sz="1800" b="0" i="0" u="none" strike="noStrike" cap="none">
              <a:solidFill>
                <a:srgbClr val="1B2959"/>
              </a:solidFill>
              <a:latin typeface="Candara"/>
              <a:ea typeface="Candara"/>
              <a:cs typeface="Candara"/>
              <a:sym typeface="Candara"/>
            </a:endParaRPr>
          </a:p>
        </p:txBody>
      </p:sp>
      <p:sp>
        <p:nvSpPr>
          <p:cNvPr id="186" name="Google Shape;186;p8"/>
          <p:cNvSpPr/>
          <p:nvPr/>
        </p:nvSpPr>
        <p:spPr>
          <a:xfrm>
            <a:off x="6096000" y="2800249"/>
            <a:ext cx="5679438"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1800">
                <a:solidFill>
                  <a:schemeClr val="dk1"/>
                </a:solidFill>
                <a:latin typeface="Open Sans"/>
                <a:ea typeface="Open Sans"/>
                <a:cs typeface="Open Sans"/>
                <a:sym typeface="Open Sans"/>
              </a:rPr>
              <a:t>From English “</a:t>
            </a:r>
            <a:r>
              <a:rPr lang="es-ES" sz="1800" b="1">
                <a:solidFill>
                  <a:srgbClr val="98B57D"/>
                </a:solidFill>
                <a:latin typeface="Open Sans"/>
                <a:ea typeface="Open Sans"/>
                <a:cs typeface="Open Sans"/>
                <a:sym typeface="Open Sans"/>
              </a:rPr>
              <a:t>GAME</a:t>
            </a:r>
            <a:r>
              <a:rPr lang="es-ES" sz="1800">
                <a:solidFill>
                  <a:schemeClr val="dk1"/>
                </a:solidFill>
                <a:latin typeface="Open Sans"/>
                <a:ea typeface="Open Sans"/>
                <a:cs typeface="Open Sans"/>
                <a:sym typeface="Open Sans"/>
              </a:rPr>
              <a:t>”. Gaming is very important in our evolutionary development.</a:t>
            </a:r>
            <a:endParaRPr/>
          </a:p>
        </p:txBody>
      </p:sp>
      <p:sp>
        <p:nvSpPr>
          <p:cNvPr id="187" name="Google Shape;187;p8"/>
          <p:cNvSpPr/>
          <p:nvPr/>
        </p:nvSpPr>
        <p:spPr>
          <a:xfrm>
            <a:off x="3674211" y="2800249"/>
            <a:ext cx="2282534" cy="646330"/>
          </a:xfrm>
          <a:prstGeom prst="homePlate">
            <a:avLst>
              <a:gd name="adj" fmla="val 50000"/>
            </a:avLst>
          </a:prstGeom>
          <a:solidFill>
            <a:schemeClr val="accent2"/>
          </a:solidFill>
          <a:ln w="12700" cap="flat" cmpd="sng">
            <a:solidFill>
              <a:srgbClr val="A4AD8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s-ES" sz="2000">
                <a:solidFill>
                  <a:srgbClr val="1B2959"/>
                </a:solidFill>
                <a:latin typeface="Aharoni"/>
                <a:ea typeface="Aharoni"/>
                <a:cs typeface="Aharoni"/>
                <a:sym typeface="Aharoni"/>
              </a:rPr>
              <a:t>GAMIFICATION</a:t>
            </a:r>
            <a:endParaRPr sz="2000">
              <a:solidFill>
                <a:srgbClr val="1B2959"/>
              </a:solidFill>
              <a:latin typeface="Candara"/>
              <a:ea typeface="Candara"/>
              <a:cs typeface="Candara"/>
              <a:sym typeface="Candara"/>
            </a:endParaRPr>
          </a:p>
        </p:txBody>
      </p:sp>
      <p:pic>
        <p:nvPicPr>
          <p:cNvPr id="8" name="Google Shape;142;p3">
            <a:extLst>
              <a:ext uri="{FF2B5EF4-FFF2-40B4-BE49-F238E27FC236}">
                <a16:creationId xmlns:a16="http://schemas.microsoft.com/office/drawing/2014/main" id="{09BA7252-6718-564D-B2C3-BCB560DB5097}"/>
              </a:ext>
            </a:extLst>
          </p:cNvPr>
          <p:cNvPicPr preferRelativeResize="0"/>
          <p:nvPr/>
        </p:nvPicPr>
        <p:blipFill rotWithShape="1">
          <a:blip r:embed="rId4">
            <a:alphaModFix/>
          </a:blip>
          <a:srcRect/>
          <a:stretch/>
        </p:blipFill>
        <p:spPr>
          <a:xfrm>
            <a:off x="10794019" y="-205299"/>
            <a:ext cx="1877667" cy="2170671"/>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5"/>
                                        </p:tgtEl>
                                        <p:attrNameLst>
                                          <p:attrName>style.visibility</p:attrName>
                                        </p:attrNameLst>
                                      </p:cBhvr>
                                      <p:to>
                                        <p:strVal val="visible"/>
                                      </p:to>
                                    </p:set>
                                    <p:animEffect transition="in" filter="fade">
                                      <p:cBhvr>
                                        <p:cTn id="7" dur="2000"/>
                                        <p:tgtEl>
                                          <p:spTgt spid="1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Google Shape;193;p9"/>
          <p:cNvSpPr txBox="1">
            <a:spLocks noGrp="1"/>
          </p:cNvSpPr>
          <p:nvPr>
            <p:ph type="title"/>
          </p:nvPr>
        </p:nvSpPr>
        <p:spPr>
          <a:xfrm>
            <a:off x="76479" y="283282"/>
            <a:ext cx="2985655" cy="1193511"/>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3200"/>
              <a:buFont typeface="Candara"/>
              <a:buNone/>
            </a:pPr>
            <a:r>
              <a:rPr lang="es-ES"/>
              <a:t>Lesson 1: What is Gamification?</a:t>
            </a:r>
            <a:endParaRPr/>
          </a:p>
        </p:txBody>
      </p:sp>
      <p:sp>
        <p:nvSpPr>
          <p:cNvPr id="194" name="Google Shape;194;p9"/>
          <p:cNvSpPr txBox="1">
            <a:spLocks noGrp="1"/>
          </p:cNvSpPr>
          <p:nvPr>
            <p:ph type="body" idx="1"/>
          </p:nvPr>
        </p:nvSpPr>
        <p:spPr>
          <a:xfrm>
            <a:off x="3577046" y="1207627"/>
            <a:ext cx="7300604" cy="646330"/>
          </a:xfrm>
          <a:prstGeom prst="rect">
            <a:avLst/>
          </a:prstGeom>
          <a:noFill/>
          <a:ln>
            <a:noFill/>
          </a:ln>
        </p:spPr>
        <p:txBody>
          <a:bodyPr spcFirstLastPara="1" wrap="square" lIns="91425" tIns="45700" rIns="91425" bIns="45700" anchor="t" anchorCtr="0">
            <a:normAutofit/>
          </a:bodyPr>
          <a:lstStyle/>
          <a:p>
            <a:pPr marL="455613" lvl="0" indent="-439738" algn="l" rtl="0">
              <a:lnSpc>
                <a:spcPct val="90000"/>
              </a:lnSpc>
              <a:spcBef>
                <a:spcPts val="0"/>
              </a:spcBef>
              <a:spcAft>
                <a:spcPts val="0"/>
              </a:spcAft>
              <a:buSzPts val="2800"/>
              <a:buChar char="●"/>
            </a:pPr>
            <a:r>
              <a:rPr lang="es-ES"/>
              <a:t>1.2. Origin and evolution</a:t>
            </a:r>
            <a:endParaRPr/>
          </a:p>
        </p:txBody>
      </p:sp>
      <p:pic>
        <p:nvPicPr>
          <p:cNvPr id="195" name="Google Shape;195;p9"/>
          <p:cNvPicPr preferRelativeResize="0"/>
          <p:nvPr/>
        </p:nvPicPr>
        <p:blipFill rotWithShape="1">
          <a:blip r:embed="rId3">
            <a:alphaModFix/>
          </a:blip>
          <a:srcRect/>
          <a:stretch/>
        </p:blipFill>
        <p:spPr>
          <a:xfrm>
            <a:off x="-91440" y="2507183"/>
            <a:ext cx="3312160" cy="2208106"/>
          </a:xfrm>
          <a:prstGeom prst="rect">
            <a:avLst/>
          </a:prstGeom>
          <a:noFill/>
          <a:ln>
            <a:noFill/>
          </a:ln>
        </p:spPr>
      </p:pic>
      <p:grpSp>
        <p:nvGrpSpPr>
          <p:cNvPr id="196" name="Google Shape;196;p9"/>
          <p:cNvGrpSpPr/>
          <p:nvPr/>
        </p:nvGrpSpPr>
        <p:grpSpPr>
          <a:xfrm>
            <a:off x="3282056" y="1940559"/>
            <a:ext cx="4482792" cy="4515304"/>
            <a:chOff x="61335" y="-1"/>
            <a:chExt cx="4482793" cy="4515304"/>
          </a:xfrm>
        </p:grpSpPr>
        <p:sp>
          <p:nvSpPr>
            <p:cNvPr id="197" name="Google Shape;197;p9"/>
            <p:cNvSpPr/>
            <p:nvPr/>
          </p:nvSpPr>
          <p:spPr>
            <a:xfrm>
              <a:off x="1164102" y="959502"/>
              <a:ext cx="3380026" cy="3555801"/>
            </a:xfrm>
            <a:prstGeom prst="round2DiagRect">
              <a:avLst>
                <a:gd name="adj1" fmla="val 0"/>
                <a:gd name="adj2" fmla="val 16670"/>
              </a:avLst>
            </a:prstGeom>
            <a:gradFill>
              <a:gsLst>
                <a:gs pos="0">
                  <a:schemeClr val="lt1"/>
                </a:gs>
                <a:gs pos="50000">
                  <a:schemeClr val="lt1"/>
                </a:gs>
                <a:gs pos="100000">
                  <a:srgbClr val="E1E1E1"/>
                </a:gs>
              </a:gsLst>
              <a:lin ang="5400000" scaled="0"/>
            </a:gradFill>
            <a:ln>
              <a:noFill/>
            </a:ln>
            <a:effectLst>
              <a:outerShdw blurRad="57150" dist="19050" dir="5400000" algn="ctr" rotWithShape="0">
                <a:srgbClr val="000000">
                  <a:alpha val="62745"/>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198;p9"/>
            <p:cNvSpPr/>
            <p:nvPr/>
          </p:nvSpPr>
          <p:spPr>
            <a:xfrm>
              <a:off x="1389586" y="1229065"/>
              <a:ext cx="2929057" cy="3017126"/>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 name="Google Shape;199;p9"/>
            <p:cNvSpPr txBox="1"/>
            <p:nvPr/>
          </p:nvSpPr>
          <p:spPr>
            <a:xfrm>
              <a:off x="1389586" y="1229065"/>
              <a:ext cx="2929057" cy="3017126"/>
            </a:xfrm>
            <a:prstGeom prst="rect">
              <a:avLst/>
            </a:prstGeom>
            <a:noFill/>
            <a:ln>
              <a:noFill/>
            </a:ln>
          </p:spPr>
          <p:txBody>
            <a:bodyPr spcFirstLastPara="1" wrap="square" lIns="68575" tIns="68575" rIns="68575" bIns="68575" anchor="t" anchorCtr="0">
              <a:noAutofit/>
            </a:bodyPr>
            <a:lstStyle/>
            <a:p>
              <a:pPr marL="0" marR="0" lvl="0" indent="0" algn="l" rtl="0">
                <a:lnSpc>
                  <a:spcPct val="90000"/>
                </a:lnSpc>
                <a:spcBef>
                  <a:spcPts val="0"/>
                </a:spcBef>
                <a:spcAft>
                  <a:spcPts val="0"/>
                </a:spcAft>
                <a:buClr>
                  <a:srgbClr val="87A82F"/>
                </a:buClr>
                <a:buSzPts val="1800"/>
                <a:buFont typeface="Noto Sans Symbols"/>
                <a:buNone/>
              </a:pPr>
              <a:r>
                <a:rPr lang="es-ES" sz="1800">
                  <a:solidFill>
                    <a:srgbClr val="87A82F"/>
                  </a:solidFill>
                  <a:latin typeface="Candara"/>
                  <a:ea typeface="Candara"/>
                  <a:cs typeface="Candara"/>
                  <a:sym typeface="Candara"/>
                </a:rPr>
                <a:t>*</a:t>
              </a:r>
              <a:r>
                <a:rPr lang="es-ES" sz="1800">
                  <a:solidFill>
                    <a:schemeClr val="dk1"/>
                  </a:solidFill>
                  <a:latin typeface="Candara"/>
                  <a:ea typeface="Candara"/>
                  <a:cs typeface="Candara"/>
                  <a:sym typeface="Candara"/>
                </a:rPr>
                <a:t> Motivation towards desired behaviors</a:t>
              </a:r>
              <a:endParaRPr sz="1800">
                <a:solidFill>
                  <a:schemeClr val="dk1"/>
                </a:solidFill>
                <a:latin typeface="Candara"/>
                <a:ea typeface="Candara"/>
                <a:cs typeface="Candara"/>
                <a:sym typeface="Candara"/>
              </a:endParaRPr>
            </a:p>
            <a:p>
              <a:pPr marL="0" marR="0" lvl="0" indent="0" algn="l" rtl="0">
                <a:lnSpc>
                  <a:spcPct val="90000"/>
                </a:lnSpc>
                <a:spcBef>
                  <a:spcPts val="630"/>
                </a:spcBef>
                <a:spcAft>
                  <a:spcPts val="0"/>
                </a:spcAft>
                <a:buClr>
                  <a:srgbClr val="87A82F"/>
                </a:buClr>
                <a:buSzPts val="1800"/>
                <a:buFont typeface="Noto Sans Symbols"/>
                <a:buNone/>
              </a:pPr>
              <a:r>
                <a:rPr lang="es-ES" sz="1800">
                  <a:solidFill>
                    <a:srgbClr val="87A82F"/>
                  </a:solidFill>
                  <a:latin typeface="Candara"/>
                  <a:ea typeface="Candara"/>
                  <a:cs typeface="Candara"/>
                  <a:sym typeface="Candara"/>
                </a:rPr>
                <a:t>*</a:t>
              </a:r>
              <a:r>
                <a:rPr lang="es-ES" sz="1800">
                  <a:solidFill>
                    <a:schemeClr val="dk1"/>
                  </a:solidFill>
                  <a:latin typeface="Candara"/>
                  <a:ea typeface="Candara"/>
                  <a:cs typeface="Candara"/>
                  <a:sym typeface="Candara"/>
                </a:rPr>
                <a:t> Development of personality and skills through imitation.</a:t>
              </a:r>
              <a:endParaRPr/>
            </a:p>
            <a:p>
              <a:pPr marL="0" marR="0" lvl="0" indent="0" algn="l" rtl="0">
                <a:lnSpc>
                  <a:spcPct val="90000"/>
                </a:lnSpc>
                <a:spcBef>
                  <a:spcPts val="630"/>
                </a:spcBef>
                <a:spcAft>
                  <a:spcPts val="0"/>
                </a:spcAft>
                <a:buClr>
                  <a:srgbClr val="87A82F"/>
                </a:buClr>
                <a:buSzPts val="1800"/>
                <a:buFont typeface="Noto Sans Symbols"/>
                <a:buNone/>
              </a:pPr>
              <a:r>
                <a:rPr lang="es-ES" sz="1800">
                  <a:solidFill>
                    <a:srgbClr val="87A82F"/>
                  </a:solidFill>
                  <a:latin typeface="Candara"/>
                  <a:ea typeface="Candara"/>
                  <a:cs typeface="Candara"/>
                  <a:sym typeface="Candara"/>
                </a:rPr>
                <a:t>*</a:t>
              </a:r>
              <a:r>
                <a:rPr lang="es-ES" sz="1800">
                  <a:solidFill>
                    <a:schemeClr val="dk1"/>
                  </a:solidFill>
                  <a:latin typeface="Candara"/>
                  <a:ea typeface="Candara"/>
                  <a:cs typeface="Candara"/>
                  <a:sym typeface="Candara"/>
                </a:rPr>
                <a:t> To promote cognitive, emotional, linguistic, motor, and intelectual development in the youngest members of the family.</a:t>
              </a:r>
              <a:endParaRPr/>
            </a:p>
          </p:txBody>
        </p:sp>
        <p:sp>
          <p:nvSpPr>
            <p:cNvPr id="200" name="Google Shape;200;p9"/>
            <p:cNvSpPr/>
            <p:nvPr/>
          </p:nvSpPr>
          <p:spPr>
            <a:xfrm rot="-5400000">
              <a:off x="-1381270" y="1442605"/>
              <a:ext cx="3934184" cy="1048973"/>
            </a:xfrm>
            <a:prstGeom prst="rightArrow">
              <a:avLst>
                <a:gd name="adj1" fmla="val 49830"/>
                <a:gd name="adj2" fmla="val 60660"/>
              </a:avLst>
            </a:prstGeom>
            <a:solidFill>
              <a:srgbClr val="F4F8E9"/>
            </a:solidFill>
            <a:ln>
              <a:noFill/>
            </a:ln>
            <a:effectLst>
              <a:outerShdw blurRad="57150" dist="19050" dir="5400000" algn="ctr" rotWithShape="0">
                <a:srgbClr val="000000">
                  <a:alpha val="62745"/>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 name="Google Shape;201;p9"/>
            <p:cNvSpPr txBox="1"/>
            <p:nvPr/>
          </p:nvSpPr>
          <p:spPr>
            <a:xfrm rot="-5400000">
              <a:off x="-1222734" y="1864276"/>
              <a:ext cx="3617112" cy="522703"/>
            </a:xfrm>
            <a:prstGeom prst="rect">
              <a:avLst/>
            </a:prstGeom>
            <a:noFill/>
            <a:ln>
              <a:noFill/>
            </a:ln>
          </p:spPr>
          <p:txBody>
            <a:bodyPr spcFirstLastPara="1" wrap="square" lIns="91425" tIns="91425" rIns="91425" bIns="91425" anchor="ctr" anchorCtr="0">
              <a:noAutofit/>
            </a:bodyPr>
            <a:lstStyle/>
            <a:p>
              <a:pPr marL="0" marR="0" lvl="0" indent="0" algn="ctr" rtl="0">
                <a:lnSpc>
                  <a:spcPct val="90000"/>
                </a:lnSpc>
                <a:spcBef>
                  <a:spcPts val="0"/>
                </a:spcBef>
                <a:spcAft>
                  <a:spcPts val="0"/>
                </a:spcAft>
                <a:buClr>
                  <a:schemeClr val="dk1"/>
                </a:buClr>
                <a:buSzPts val="2400"/>
                <a:buFont typeface="Candara"/>
                <a:buNone/>
              </a:pPr>
              <a:r>
                <a:rPr lang="es-ES" sz="2400">
                  <a:solidFill>
                    <a:schemeClr val="dk1"/>
                  </a:solidFill>
                  <a:latin typeface="Candara"/>
                  <a:ea typeface="Candara"/>
                  <a:cs typeface="Candara"/>
                  <a:sym typeface="Candara"/>
                </a:rPr>
                <a:t>Playin benefits</a:t>
              </a:r>
              <a:endParaRPr sz="2400">
                <a:solidFill>
                  <a:schemeClr val="dk1"/>
                </a:solidFill>
                <a:latin typeface="Candara"/>
                <a:ea typeface="Candara"/>
                <a:cs typeface="Candara"/>
                <a:sym typeface="Candara"/>
              </a:endParaRPr>
            </a:p>
          </p:txBody>
        </p:sp>
      </p:grpSp>
      <p:grpSp>
        <p:nvGrpSpPr>
          <p:cNvPr id="202" name="Google Shape;202;p9"/>
          <p:cNvGrpSpPr/>
          <p:nvPr/>
        </p:nvGrpSpPr>
        <p:grpSpPr>
          <a:xfrm>
            <a:off x="8069661" y="1638178"/>
            <a:ext cx="3704812" cy="3581643"/>
            <a:chOff x="8069661" y="1638178"/>
            <a:chExt cx="3704812" cy="3581643"/>
          </a:xfrm>
        </p:grpSpPr>
        <p:sp>
          <p:nvSpPr>
            <p:cNvPr id="203" name="Google Shape;203;p9"/>
            <p:cNvSpPr/>
            <p:nvPr/>
          </p:nvSpPr>
          <p:spPr>
            <a:xfrm>
              <a:off x="8069661" y="1638178"/>
              <a:ext cx="3704812" cy="3581643"/>
            </a:xfrm>
            <a:prstGeom prst="wedgeRectCallout">
              <a:avLst>
                <a:gd name="adj1" fmla="val -65896"/>
                <a:gd name="adj2" fmla="val 37211"/>
              </a:avLst>
            </a:prstGeom>
            <a:gradFill>
              <a:gsLst>
                <a:gs pos="0">
                  <a:srgbClr val="E1F3F7"/>
                </a:gs>
                <a:gs pos="50000">
                  <a:srgbClr val="D7F0F6"/>
                </a:gs>
                <a:gs pos="100000">
                  <a:srgbClr val="BAD5DC"/>
                </a:gs>
              </a:gsLst>
              <a:lin ang="5400000" scaled="0"/>
            </a:gradFill>
            <a:ln w="9525"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ndara"/>
                <a:ea typeface="Candara"/>
                <a:cs typeface="Candara"/>
                <a:sym typeface="Candara"/>
              </a:endParaRPr>
            </a:p>
            <a:p>
              <a:pPr marL="0" marR="0" lvl="0" indent="0" algn="ctr" rtl="0">
                <a:spcBef>
                  <a:spcPts val="0"/>
                </a:spcBef>
                <a:spcAft>
                  <a:spcPts val="0"/>
                </a:spcAft>
                <a:buNone/>
              </a:pPr>
              <a:endParaRPr sz="1800">
                <a:solidFill>
                  <a:schemeClr val="lt1"/>
                </a:solidFill>
                <a:latin typeface="Candara"/>
                <a:ea typeface="Candara"/>
                <a:cs typeface="Candara"/>
                <a:sym typeface="Candara"/>
              </a:endParaRPr>
            </a:p>
            <a:p>
              <a:pPr marL="0" marR="0" lvl="0" indent="0" algn="ctr" rtl="0">
                <a:spcBef>
                  <a:spcPts val="0"/>
                </a:spcBef>
                <a:spcAft>
                  <a:spcPts val="0"/>
                </a:spcAft>
                <a:buNone/>
              </a:pPr>
              <a:r>
                <a:rPr lang="es-ES" sz="1800">
                  <a:solidFill>
                    <a:srgbClr val="44546A"/>
                  </a:solidFill>
                  <a:latin typeface="Candara"/>
                  <a:ea typeface="Candara"/>
                  <a:cs typeface="Candara"/>
                  <a:sym typeface="Candara"/>
                </a:rPr>
                <a:t>Gamification should not be confused with games developed in purely playful enviroments. </a:t>
              </a:r>
              <a:endParaRPr/>
            </a:p>
            <a:p>
              <a:pPr marL="0" marR="0" lvl="0" indent="0" algn="l" rtl="0">
                <a:spcBef>
                  <a:spcPts val="0"/>
                </a:spcBef>
                <a:spcAft>
                  <a:spcPts val="0"/>
                </a:spcAft>
                <a:buNone/>
              </a:pPr>
              <a:endParaRPr sz="1800">
                <a:solidFill>
                  <a:srgbClr val="44546A"/>
                </a:solidFill>
                <a:latin typeface="Candara"/>
                <a:ea typeface="Candara"/>
                <a:cs typeface="Candara"/>
                <a:sym typeface="Candara"/>
              </a:endParaRPr>
            </a:p>
            <a:p>
              <a:pPr marL="0" marR="0" lvl="0" indent="0" algn="ctr" rtl="0">
                <a:spcBef>
                  <a:spcPts val="0"/>
                </a:spcBef>
                <a:spcAft>
                  <a:spcPts val="0"/>
                </a:spcAft>
                <a:buNone/>
              </a:pPr>
              <a:r>
                <a:rPr lang="es-ES" sz="1800">
                  <a:solidFill>
                    <a:srgbClr val="44546A"/>
                  </a:solidFill>
                  <a:latin typeface="Candara"/>
                  <a:ea typeface="Candara"/>
                  <a:cs typeface="Candara"/>
                  <a:sym typeface="Candara"/>
                </a:rPr>
                <a:t>Gamification uses game related elements in educational enviroments.</a:t>
              </a:r>
              <a:endParaRPr/>
            </a:p>
          </p:txBody>
        </p:sp>
        <p:pic>
          <p:nvPicPr>
            <p:cNvPr id="204" name="Google Shape;204;p9" descr="Aula"/>
            <p:cNvPicPr preferRelativeResize="0"/>
            <p:nvPr/>
          </p:nvPicPr>
          <p:blipFill rotWithShape="1">
            <a:blip r:embed="rId4">
              <a:alphaModFix/>
            </a:blip>
            <a:srcRect/>
            <a:stretch/>
          </p:blipFill>
          <p:spPr>
            <a:xfrm>
              <a:off x="9464867" y="1678818"/>
              <a:ext cx="914400" cy="914400"/>
            </a:xfrm>
            <a:prstGeom prst="rect">
              <a:avLst/>
            </a:prstGeom>
            <a:noFill/>
            <a:ln>
              <a:noFill/>
            </a:ln>
          </p:spPr>
        </p:pic>
      </p:grpSp>
      <p:pic>
        <p:nvPicPr>
          <p:cNvPr id="14" name="Google Shape;142;p3">
            <a:extLst>
              <a:ext uri="{FF2B5EF4-FFF2-40B4-BE49-F238E27FC236}">
                <a16:creationId xmlns:a16="http://schemas.microsoft.com/office/drawing/2014/main" id="{688BD303-1764-644F-806D-BA766CEAC53C}"/>
              </a:ext>
            </a:extLst>
          </p:cNvPr>
          <p:cNvPicPr preferRelativeResize="0"/>
          <p:nvPr/>
        </p:nvPicPr>
        <p:blipFill rotWithShape="1">
          <a:blip r:embed="rId5">
            <a:alphaModFix/>
          </a:blip>
          <a:srcRect/>
          <a:stretch/>
        </p:blipFill>
        <p:spPr>
          <a:xfrm>
            <a:off x="10794019" y="-205299"/>
            <a:ext cx="1877667" cy="2170671"/>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2"/>
                                        </p:tgtEl>
                                        <p:attrNameLst>
                                          <p:attrName>style.visibility</p:attrName>
                                        </p:attrNameLst>
                                      </p:cBhvr>
                                      <p:to>
                                        <p:strVal val="visible"/>
                                      </p:to>
                                    </p:set>
                                    <p:animEffect transition="in" filter="fade">
                                      <p:cBhvr>
                                        <p:cTn id="7" dur="500"/>
                                        <p:tgtEl>
                                          <p:spTgt spid="2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10"/>
          <p:cNvSpPr txBox="1">
            <a:spLocks noGrp="1"/>
          </p:cNvSpPr>
          <p:nvPr>
            <p:ph type="title"/>
          </p:nvPr>
        </p:nvSpPr>
        <p:spPr>
          <a:xfrm>
            <a:off x="8637072" y="1270643"/>
            <a:ext cx="3286000" cy="1193511"/>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accent5"/>
              </a:buClr>
              <a:buSzPct val="100000"/>
              <a:buFont typeface="Candara"/>
              <a:buNone/>
            </a:pPr>
            <a:r>
              <a:rPr lang="es-ES"/>
              <a:t>Lesson 1: What is Gamification?</a:t>
            </a:r>
            <a:br>
              <a:rPr lang="es-ES"/>
            </a:br>
            <a:endParaRPr/>
          </a:p>
        </p:txBody>
      </p:sp>
      <p:sp>
        <p:nvSpPr>
          <p:cNvPr id="211" name="Google Shape;211;p10"/>
          <p:cNvSpPr txBox="1">
            <a:spLocks noGrp="1"/>
          </p:cNvSpPr>
          <p:nvPr>
            <p:ph type="body" idx="1"/>
          </p:nvPr>
        </p:nvSpPr>
        <p:spPr>
          <a:xfrm>
            <a:off x="1003610" y="1639229"/>
            <a:ext cx="6902532" cy="4107302"/>
          </a:xfrm>
          <a:prstGeom prst="rect">
            <a:avLst/>
          </a:prstGeom>
          <a:noFill/>
          <a:ln>
            <a:noFill/>
          </a:ln>
        </p:spPr>
        <p:txBody>
          <a:bodyPr spcFirstLastPara="1" wrap="square" lIns="91425" tIns="45700" rIns="91425" bIns="45700" anchor="t" anchorCtr="0">
            <a:normAutofit/>
          </a:bodyPr>
          <a:lstStyle/>
          <a:p>
            <a:pPr marL="455613" lvl="0" indent="-439738" algn="l" rtl="0">
              <a:lnSpc>
                <a:spcPct val="90000"/>
              </a:lnSpc>
              <a:spcBef>
                <a:spcPts val="0"/>
              </a:spcBef>
              <a:spcAft>
                <a:spcPts val="0"/>
              </a:spcAft>
              <a:buClr>
                <a:schemeClr val="lt1"/>
              </a:buClr>
              <a:buSzPts val="2800"/>
              <a:buChar char="●"/>
            </a:pPr>
            <a:r>
              <a:rPr lang="es-ES"/>
              <a:t>1.2. Origin and evolution</a:t>
            </a:r>
            <a:endParaRPr/>
          </a:p>
        </p:txBody>
      </p:sp>
      <p:grpSp>
        <p:nvGrpSpPr>
          <p:cNvPr id="212" name="Google Shape;212;p10"/>
          <p:cNvGrpSpPr/>
          <p:nvPr/>
        </p:nvGrpSpPr>
        <p:grpSpPr>
          <a:xfrm>
            <a:off x="600680" y="2892928"/>
            <a:ext cx="7627679" cy="3022863"/>
            <a:chOff x="1240" y="322448"/>
            <a:chExt cx="7627679" cy="3022863"/>
          </a:xfrm>
        </p:grpSpPr>
        <p:sp>
          <p:nvSpPr>
            <p:cNvPr id="213" name="Google Shape;213;p10"/>
            <p:cNvSpPr/>
            <p:nvPr/>
          </p:nvSpPr>
          <p:spPr>
            <a:xfrm rot="5400000">
              <a:off x="353710" y="1419422"/>
              <a:ext cx="1061693" cy="1766633"/>
            </a:xfrm>
            <a:prstGeom prst="corner">
              <a:avLst>
                <a:gd name="adj1" fmla="val 16120"/>
                <a:gd name="adj2" fmla="val 16110"/>
              </a:avLst>
            </a:prstGeom>
            <a:gradFill>
              <a:gsLst>
                <a:gs pos="0">
                  <a:srgbClr val="E6EECA"/>
                </a:gs>
                <a:gs pos="50000">
                  <a:srgbClr val="E2EEBD"/>
                </a:gs>
                <a:gs pos="100000">
                  <a:srgbClr val="C8D4A4"/>
                </a:gs>
              </a:gsLst>
              <a:lin ang="5400000" scaled="0"/>
            </a:gradFill>
            <a:ln w="9525" cap="flat" cmpd="sng">
              <a:solidFill>
                <a:srgbClr val="E1ECC1"/>
              </a:solidFill>
              <a:prstDash val="solid"/>
              <a:miter lim="800000"/>
              <a:headEnd type="none" w="sm" len="sm"/>
              <a:tailEnd type="none" w="sm" len="sm"/>
            </a:ln>
            <a:effectLst>
              <a:outerShdw blurRad="57150" dist="19050" dir="5400000" algn="ctr" rotWithShape="0">
                <a:srgbClr val="000000">
                  <a:alpha val="62745"/>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 name="Google Shape;214;p10"/>
            <p:cNvSpPr/>
            <p:nvPr/>
          </p:nvSpPr>
          <p:spPr>
            <a:xfrm>
              <a:off x="176487" y="1947265"/>
              <a:ext cx="1594926" cy="1398046"/>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 name="Google Shape;215;p10"/>
            <p:cNvSpPr txBox="1"/>
            <p:nvPr/>
          </p:nvSpPr>
          <p:spPr>
            <a:xfrm>
              <a:off x="176487" y="1947265"/>
              <a:ext cx="1594926" cy="1398046"/>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lt1"/>
                </a:buClr>
                <a:buSzPts val="2400"/>
                <a:buFont typeface="Candara"/>
                <a:buNone/>
              </a:pPr>
              <a:r>
                <a:rPr lang="es-ES" sz="2400" b="1">
                  <a:solidFill>
                    <a:schemeClr val="lt1"/>
                  </a:solidFill>
                  <a:latin typeface="Candara"/>
                  <a:ea typeface="Candara"/>
                  <a:cs typeface="Candara"/>
                  <a:sym typeface="Candara"/>
                </a:rPr>
                <a:t>1980</a:t>
              </a:r>
              <a:endParaRPr sz="2400" b="1">
                <a:solidFill>
                  <a:schemeClr val="lt1"/>
                </a:solidFill>
                <a:latin typeface="Candara"/>
                <a:ea typeface="Candara"/>
                <a:cs typeface="Candara"/>
                <a:sym typeface="Candara"/>
              </a:endParaRPr>
            </a:p>
            <a:p>
              <a:pPr marL="0" marR="0" lvl="1" indent="-101600" algn="l" rtl="0">
                <a:lnSpc>
                  <a:spcPct val="90000"/>
                </a:lnSpc>
                <a:spcBef>
                  <a:spcPts val="840"/>
                </a:spcBef>
                <a:spcAft>
                  <a:spcPts val="0"/>
                </a:spcAft>
                <a:buClr>
                  <a:schemeClr val="lt1"/>
                </a:buClr>
                <a:buSzPts val="1600"/>
                <a:buFont typeface="Candara"/>
                <a:buChar char="•"/>
              </a:pPr>
              <a:r>
                <a:rPr lang="es-ES" sz="1600" b="1" i="0" u="none" strike="noStrike" cap="none">
                  <a:solidFill>
                    <a:schemeClr val="lt1"/>
                  </a:solidFill>
                  <a:latin typeface="Candara"/>
                  <a:ea typeface="Candara"/>
                  <a:cs typeface="Candara"/>
                  <a:sym typeface="Candara"/>
                </a:rPr>
                <a:t>First gamings references</a:t>
              </a:r>
              <a:endParaRPr sz="1600" b="1" i="0" u="none" strike="noStrike" cap="none">
                <a:solidFill>
                  <a:schemeClr val="lt1"/>
                </a:solidFill>
                <a:latin typeface="Candara"/>
                <a:ea typeface="Candara"/>
                <a:cs typeface="Candara"/>
                <a:sym typeface="Candara"/>
              </a:endParaRPr>
            </a:p>
          </p:txBody>
        </p:sp>
        <p:sp>
          <p:nvSpPr>
            <p:cNvPr id="216" name="Google Shape;216;p10"/>
            <p:cNvSpPr/>
            <p:nvPr/>
          </p:nvSpPr>
          <p:spPr>
            <a:xfrm>
              <a:off x="1470484" y="1289361"/>
              <a:ext cx="300929" cy="300929"/>
            </a:xfrm>
            <a:prstGeom prst="triangle">
              <a:avLst>
                <a:gd name="adj" fmla="val 100000"/>
              </a:avLst>
            </a:prstGeom>
            <a:gradFill>
              <a:gsLst>
                <a:gs pos="0">
                  <a:srgbClr val="D4F3D2"/>
                </a:gs>
                <a:gs pos="50000">
                  <a:srgbClr val="CAF3C7"/>
                </a:gs>
                <a:gs pos="100000">
                  <a:srgbClr val="AFD9AB"/>
                </a:gs>
              </a:gsLst>
              <a:lin ang="5400000" scaled="0"/>
            </a:gradFill>
            <a:ln w="9525" cap="flat" cmpd="sng">
              <a:solidFill>
                <a:srgbClr val="CCF1C9"/>
              </a:solidFill>
              <a:prstDash val="solid"/>
              <a:miter lim="800000"/>
              <a:headEnd type="none" w="sm" len="sm"/>
              <a:tailEnd type="none" w="sm" len="sm"/>
            </a:ln>
            <a:effectLst>
              <a:outerShdw blurRad="57150" dist="19050" dir="5400000" algn="ctr" rotWithShape="0">
                <a:srgbClr val="000000">
                  <a:alpha val="62745"/>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 name="Google Shape;217;p10"/>
            <p:cNvSpPr/>
            <p:nvPr/>
          </p:nvSpPr>
          <p:spPr>
            <a:xfrm rot="5400000">
              <a:off x="2306212" y="936274"/>
              <a:ext cx="1061693" cy="1766633"/>
            </a:xfrm>
            <a:prstGeom prst="corner">
              <a:avLst>
                <a:gd name="adj1" fmla="val 16120"/>
                <a:gd name="adj2" fmla="val 16110"/>
              </a:avLst>
            </a:prstGeom>
            <a:gradFill>
              <a:gsLst>
                <a:gs pos="0">
                  <a:srgbClr val="DAF7E9"/>
                </a:gs>
                <a:gs pos="50000">
                  <a:srgbClr val="CFF7E4"/>
                </a:gs>
                <a:gs pos="100000">
                  <a:srgbClr val="B3DEC8"/>
                </a:gs>
              </a:gsLst>
              <a:lin ang="5400000" scaled="0"/>
            </a:gradFill>
            <a:ln w="9525" cap="flat" cmpd="sng">
              <a:solidFill>
                <a:srgbClr val="D1F6E4"/>
              </a:solidFill>
              <a:prstDash val="solid"/>
              <a:miter lim="800000"/>
              <a:headEnd type="none" w="sm" len="sm"/>
              <a:tailEnd type="none" w="sm" len="sm"/>
            </a:ln>
            <a:effectLst>
              <a:outerShdw blurRad="57150" dist="19050" dir="5400000" algn="ctr" rotWithShape="0">
                <a:srgbClr val="000000">
                  <a:alpha val="62745"/>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 name="Google Shape;218;p10"/>
            <p:cNvSpPr/>
            <p:nvPr/>
          </p:nvSpPr>
          <p:spPr>
            <a:xfrm>
              <a:off x="2135791" y="1464117"/>
              <a:ext cx="1790767" cy="1398046"/>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 name="Google Shape;219;p10"/>
            <p:cNvSpPr txBox="1"/>
            <p:nvPr/>
          </p:nvSpPr>
          <p:spPr>
            <a:xfrm>
              <a:off x="2135791" y="1464117"/>
              <a:ext cx="1790767" cy="1398046"/>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lt1"/>
                </a:buClr>
                <a:buSzPts val="2400"/>
                <a:buFont typeface="Candara"/>
                <a:buNone/>
              </a:pPr>
              <a:r>
                <a:rPr lang="es-ES" sz="2400" b="1" i="0" u="none" strike="noStrike">
                  <a:solidFill>
                    <a:schemeClr val="lt1"/>
                  </a:solidFill>
                  <a:latin typeface="Candara"/>
                  <a:ea typeface="Candara"/>
                  <a:cs typeface="Candara"/>
                  <a:sym typeface="Candara"/>
                </a:rPr>
                <a:t>2002</a:t>
              </a:r>
              <a:endParaRPr sz="2400" b="1">
                <a:solidFill>
                  <a:schemeClr val="lt1"/>
                </a:solidFill>
                <a:latin typeface="Candara"/>
                <a:ea typeface="Candara"/>
                <a:cs typeface="Candara"/>
                <a:sym typeface="Candara"/>
              </a:endParaRPr>
            </a:p>
            <a:p>
              <a:pPr marL="171450" marR="0" lvl="1" indent="-171450" algn="l" rtl="0">
                <a:lnSpc>
                  <a:spcPct val="90000"/>
                </a:lnSpc>
                <a:spcBef>
                  <a:spcPts val="840"/>
                </a:spcBef>
                <a:spcAft>
                  <a:spcPts val="0"/>
                </a:spcAft>
                <a:buClr>
                  <a:schemeClr val="lt1"/>
                </a:buClr>
                <a:buSzPts val="1600"/>
                <a:buFont typeface="Candara"/>
                <a:buChar char="•"/>
              </a:pPr>
              <a:r>
                <a:rPr lang="es-ES" sz="1600" b="1" i="0" u="none" strike="noStrike" cap="none">
                  <a:solidFill>
                    <a:schemeClr val="lt1"/>
                  </a:solidFill>
                  <a:latin typeface="Candara"/>
                  <a:ea typeface="Candara"/>
                  <a:cs typeface="Candara"/>
                  <a:sym typeface="Candara"/>
                </a:rPr>
                <a:t>The term “Gamification” is coined. Definition of gamification</a:t>
              </a:r>
              <a:endParaRPr sz="1600" b="1" i="0" u="none" strike="noStrike" cap="none">
                <a:solidFill>
                  <a:schemeClr val="lt1"/>
                </a:solidFill>
                <a:latin typeface="Candara"/>
                <a:ea typeface="Candara"/>
                <a:cs typeface="Candara"/>
                <a:sym typeface="Candara"/>
              </a:endParaRPr>
            </a:p>
          </p:txBody>
        </p:sp>
        <p:sp>
          <p:nvSpPr>
            <p:cNvPr id="220" name="Google Shape;220;p10"/>
            <p:cNvSpPr/>
            <p:nvPr/>
          </p:nvSpPr>
          <p:spPr>
            <a:xfrm>
              <a:off x="3422986" y="806212"/>
              <a:ext cx="300929" cy="300929"/>
            </a:xfrm>
            <a:prstGeom prst="triangle">
              <a:avLst>
                <a:gd name="adj" fmla="val 100000"/>
              </a:avLst>
            </a:prstGeom>
            <a:gradFill>
              <a:gsLst>
                <a:gs pos="0">
                  <a:srgbClr val="E3F7FA"/>
                </a:gs>
                <a:gs pos="50000">
                  <a:srgbClr val="D7F7FA"/>
                </a:gs>
                <a:gs pos="100000">
                  <a:srgbClr val="BADCE0"/>
                </a:gs>
              </a:gsLst>
              <a:lin ang="5400000" scaled="0"/>
            </a:gradFill>
            <a:ln w="9525" cap="flat" cmpd="sng">
              <a:solidFill>
                <a:srgbClr val="DAF6F9"/>
              </a:solidFill>
              <a:prstDash val="solid"/>
              <a:miter lim="800000"/>
              <a:headEnd type="none" w="sm" len="sm"/>
              <a:tailEnd type="none" w="sm" len="sm"/>
            </a:ln>
            <a:effectLst>
              <a:outerShdw blurRad="57150" dist="19050" dir="5400000" algn="ctr" rotWithShape="0">
                <a:srgbClr val="000000">
                  <a:alpha val="62745"/>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 name="Google Shape;221;p10"/>
            <p:cNvSpPr/>
            <p:nvPr/>
          </p:nvSpPr>
          <p:spPr>
            <a:xfrm rot="5400000">
              <a:off x="4258714" y="453125"/>
              <a:ext cx="1061693" cy="1766633"/>
            </a:xfrm>
            <a:prstGeom prst="corner">
              <a:avLst>
                <a:gd name="adj1" fmla="val 16120"/>
                <a:gd name="adj2" fmla="val 16110"/>
              </a:avLst>
            </a:prstGeom>
            <a:gradFill>
              <a:gsLst>
                <a:gs pos="0">
                  <a:srgbClr val="ECF0FC"/>
                </a:gs>
                <a:gs pos="50000">
                  <a:srgbClr val="E1E9FD"/>
                </a:gs>
                <a:gs pos="100000">
                  <a:srgbClr val="C4CBE1"/>
                </a:gs>
              </a:gsLst>
              <a:lin ang="5400000" scaled="0"/>
            </a:gradFill>
            <a:ln w="9525" cap="flat" cmpd="sng">
              <a:solidFill>
                <a:srgbClr val="E4EAFC"/>
              </a:solidFill>
              <a:prstDash val="solid"/>
              <a:miter lim="800000"/>
              <a:headEnd type="none" w="sm" len="sm"/>
              <a:tailEnd type="none" w="sm" len="sm"/>
            </a:ln>
            <a:effectLst>
              <a:outerShdw blurRad="57150" dist="19050" dir="5400000" algn="ctr" rotWithShape="0">
                <a:srgbClr val="000000">
                  <a:alpha val="62745"/>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 name="Google Shape;222;p10"/>
            <p:cNvSpPr/>
            <p:nvPr/>
          </p:nvSpPr>
          <p:spPr>
            <a:xfrm>
              <a:off x="4081491" y="980968"/>
              <a:ext cx="1594926" cy="1398046"/>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 name="Google Shape;223;p10"/>
            <p:cNvSpPr txBox="1"/>
            <p:nvPr/>
          </p:nvSpPr>
          <p:spPr>
            <a:xfrm>
              <a:off x="4081491" y="980968"/>
              <a:ext cx="1594926" cy="1398046"/>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lt1"/>
                </a:buClr>
                <a:buSzPts val="2400"/>
                <a:buFont typeface="Candara"/>
                <a:buNone/>
              </a:pPr>
              <a:r>
                <a:rPr lang="es-ES" sz="2400" b="1">
                  <a:solidFill>
                    <a:schemeClr val="lt1"/>
                  </a:solidFill>
                  <a:latin typeface="Candara"/>
                  <a:ea typeface="Candara"/>
                  <a:cs typeface="Candara"/>
                  <a:sym typeface="Candara"/>
                </a:rPr>
                <a:t>2010</a:t>
              </a:r>
              <a:endParaRPr/>
            </a:p>
            <a:p>
              <a:pPr marL="0" marR="0" lvl="1" indent="-101600" algn="l" rtl="0">
                <a:lnSpc>
                  <a:spcPct val="90000"/>
                </a:lnSpc>
                <a:spcBef>
                  <a:spcPts val="840"/>
                </a:spcBef>
                <a:spcAft>
                  <a:spcPts val="0"/>
                </a:spcAft>
                <a:buClr>
                  <a:schemeClr val="lt1"/>
                </a:buClr>
                <a:buSzPts val="1600"/>
                <a:buFont typeface="Candara"/>
                <a:buChar char="•"/>
              </a:pPr>
              <a:r>
                <a:rPr lang="es-ES" sz="1600" b="1" i="0" u="none" strike="noStrike" cap="none">
                  <a:solidFill>
                    <a:schemeClr val="lt1"/>
                  </a:solidFill>
                  <a:latin typeface="Candara"/>
                  <a:ea typeface="Candara"/>
                  <a:cs typeface="Candara"/>
                  <a:sym typeface="Candara"/>
                </a:rPr>
                <a:t>Common framework of application and popularization of the concept.</a:t>
              </a:r>
              <a:endParaRPr sz="1600" b="1" i="0" u="none" strike="noStrike" cap="none">
                <a:solidFill>
                  <a:schemeClr val="lt1"/>
                </a:solidFill>
                <a:latin typeface="Candara"/>
                <a:ea typeface="Candara"/>
                <a:cs typeface="Candara"/>
                <a:sym typeface="Candara"/>
              </a:endParaRPr>
            </a:p>
          </p:txBody>
        </p:sp>
        <p:sp>
          <p:nvSpPr>
            <p:cNvPr id="224" name="Google Shape;224;p10"/>
            <p:cNvSpPr/>
            <p:nvPr/>
          </p:nvSpPr>
          <p:spPr>
            <a:xfrm>
              <a:off x="5375488" y="323064"/>
              <a:ext cx="300929" cy="300929"/>
            </a:xfrm>
            <a:prstGeom prst="triangle">
              <a:avLst>
                <a:gd name="adj" fmla="val 100000"/>
              </a:avLst>
            </a:prstGeom>
            <a:gradFill>
              <a:gsLst>
                <a:gs pos="0">
                  <a:srgbClr val="FAF7FE"/>
                </a:gs>
                <a:gs pos="50000">
                  <a:srgbClr val="F4EEFE"/>
                </a:gs>
                <a:gs pos="100000">
                  <a:srgbClr val="D7CFE2"/>
                </a:gs>
              </a:gsLst>
              <a:lin ang="5400000" scaled="0"/>
            </a:gradFill>
            <a:ln w="9525" cap="flat" cmpd="sng">
              <a:solidFill>
                <a:srgbClr val="F5EFFE"/>
              </a:solidFill>
              <a:prstDash val="solid"/>
              <a:miter lim="800000"/>
              <a:headEnd type="none" w="sm" len="sm"/>
              <a:tailEnd type="none" w="sm" len="sm"/>
            </a:ln>
            <a:effectLst>
              <a:outerShdw blurRad="57150" dist="19050" dir="5400000" algn="ctr" rotWithShape="0">
                <a:srgbClr val="000000">
                  <a:alpha val="62745"/>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 name="Google Shape;225;p10"/>
            <p:cNvSpPr/>
            <p:nvPr/>
          </p:nvSpPr>
          <p:spPr>
            <a:xfrm rot="5400000">
              <a:off x="6211216" y="-30022"/>
              <a:ext cx="1061693" cy="1766633"/>
            </a:xfrm>
            <a:prstGeom prst="corner">
              <a:avLst>
                <a:gd name="adj1" fmla="val 16120"/>
                <a:gd name="adj2" fmla="val 16110"/>
              </a:avLst>
            </a:prstGeom>
            <a:gradFill>
              <a:gsLst>
                <a:gs pos="0">
                  <a:srgbClr val="FFFFFF"/>
                </a:gs>
                <a:gs pos="50000">
                  <a:srgbClr val="FEFBFE"/>
                </a:gs>
                <a:gs pos="100000">
                  <a:srgbClr val="E1DCE1"/>
                </a:gs>
              </a:gsLst>
              <a:lin ang="5400000" scaled="0"/>
            </a:gradFill>
            <a:ln w="9525" cap="flat" cmpd="sng">
              <a:solidFill>
                <a:srgbClr val="FEFCFE"/>
              </a:solidFill>
              <a:prstDash val="solid"/>
              <a:miter lim="800000"/>
              <a:headEnd type="none" w="sm" len="sm"/>
              <a:tailEnd type="none" w="sm" len="sm"/>
            </a:ln>
            <a:effectLst>
              <a:outerShdw blurRad="57150" dist="19050" dir="5400000" algn="ctr" rotWithShape="0">
                <a:srgbClr val="000000">
                  <a:alpha val="62745"/>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 name="Google Shape;226;p10"/>
            <p:cNvSpPr/>
            <p:nvPr/>
          </p:nvSpPr>
          <p:spPr>
            <a:xfrm>
              <a:off x="6033993" y="497819"/>
              <a:ext cx="1594926" cy="1398046"/>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 name="Google Shape;227;p10"/>
            <p:cNvSpPr txBox="1"/>
            <p:nvPr/>
          </p:nvSpPr>
          <p:spPr>
            <a:xfrm>
              <a:off x="6033993" y="497819"/>
              <a:ext cx="1594926" cy="1398046"/>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rgbClr val="FFFFFF"/>
                </a:buClr>
                <a:buSzPts val="2400"/>
                <a:buFont typeface="Candara"/>
                <a:buNone/>
              </a:pPr>
              <a:r>
                <a:rPr lang="es-ES" sz="2400" b="1">
                  <a:solidFill>
                    <a:srgbClr val="FFFFFF"/>
                  </a:solidFill>
                  <a:latin typeface="Candara"/>
                  <a:ea typeface="Candara"/>
                  <a:cs typeface="Candara"/>
                  <a:sym typeface="Candara"/>
                </a:rPr>
                <a:t>2023</a:t>
              </a:r>
              <a:endParaRPr/>
            </a:p>
            <a:p>
              <a:pPr marL="0" marR="0" lvl="1" indent="-101600" algn="l" rtl="0">
                <a:lnSpc>
                  <a:spcPct val="90000"/>
                </a:lnSpc>
                <a:spcBef>
                  <a:spcPts val="840"/>
                </a:spcBef>
                <a:spcAft>
                  <a:spcPts val="0"/>
                </a:spcAft>
                <a:buClr>
                  <a:schemeClr val="lt1"/>
                </a:buClr>
                <a:buSzPts val="1600"/>
                <a:buFont typeface="Candara"/>
                <a:buChar char="•"/>
              </a:pPr>
              <a:r>
                <a:rPr lang="es-ES" sz="1600" b="1" i="0" u="none" strike="noStrike" cap="none">
                  <a:solidFill>
                    <a:schemeClr val="lt1"/>
                  </a:solidFill>
                  <a:latin typeface="Candara"/>
                  <a:ea typeface="Candara"/>
                  <a:cs typeface="Candara"/>
                  <a:sym typeface="Candara"/>
                </a:rPr>
                <a:t>Wide acceptance and presence in the educational context.</a:t>
              </a:r>
              <a:endParaRPr/>
            </a:p>
          </p:txBody>
        </p:sp>
      </p:grpSp>
      <p:sp>
        <p:nvSpPr>
          <p:cNvPr id="230" name="Google Shape;230;p10"/>
          <p:cNvSpPr txBox="1"/>
          <p:nvPr/>
        </p:nvSpPr>
        <p:spPr>
          <a:xfrm>
            <a:off x="3347049" y="6021238"/>
            <a:ext cx="1725283" cy="33855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1600">
                <a:solidFill>
                  <a:schemeClr val="lt1"/>
                </a:solidFill>
                <a:latin typeface="Candara"/>
                <a:ea typeface="Candara"/>
                <a:cs typeface="Candara"/>
                <a:sym typeface="Candara"/>
              </a:rPr>
              <a:t>Nick Pelling</a:t>
            </a:r>
            <a:endParaRPr sz="1600">
              <a:solidFill>
                <a:schemeClr val="lt1"/>
              </a:solidFill>
              <a:latin typeface="Candara"/>
              <a:ea typeface="Candara"/>
              <a:cs typeface="Candara"/>
              <a:sym typeface="Candara"/>
            </a:endParaRPr>
          </a:p>
        </p:txBody>
      </p:sp>
      <p:sp>
        <p:nvSpPr>
          <p:cNvPr id="231" name="Google Shape;231;p10"/>
          <p:cNvSpPr txBox="1"/>
          <p:nvPr/>
        </p:nvSpPr>
        <p:spPr>
          <a:xfrm>
            <a:off x="5030670" y="5425902"/>
            <a:ext cx="2457058" cy="58477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ES" sz="1600">
                <a:solidFill>
                  <a:schemeClr val="lt1"/>
                </a:solidFill>
                <a:latin typeface="Candara"/>
                <a:ea typeface="Candara"/>
                <a:cs typeface="Candara"/>
                <a:sym typeface="Candara"/>
              </a:rPr>
              <a:t>Jane Mc Gonigall, </a:t>
            </a:r>
            <a:endParaRPr/>
          </a:p>
          <a:p>
            <a:pPr marL="0" marR="0" lvl="0" indent="0" algn="ctr" rtl="0">
              <a:spcBef>
                <a:spcPts val="0"/>
              </a:spcBef>
              <a:spcAft>
                <a:spcPts val="0"/>
              </a:spcAft>
              <a:buNone/>
            </a:pPr>
            <a:r>
              <a:rPr lang="es-ES" sz="1600">
                <a:solidFill>
                  <a:schemeClr val="lt1"/>
                </a:solidFill>
                <a:latin typeface="Candara"/>
                <a:ea typeface="Candara"/>
                <a:cs typeface="Candara"/>
                <a:sym typeface="Candara"/>
              </a:rPr>
              <a:t>Ben Sawyer &amp; Ami Jo Kim</a:t>
            </a:r>
            <a:endParaRPr/>
          </a:p>
        </p:txBody>
      </p:sp>
      <p:pic>
        <p:nvPicPr>
          <p:cNvPr id="24" name="Google Shape;142;p3">
            <a:extLst>
              <a:ext uri="{FF2B5EF4-FFF2-40B4-BE49-F238E27FC236}">
                <a16:creationId xmlns:a16="http://schemas.microsoft.com/office/drawing/2014/main" id="{797D1427-FADA-E845-B99B-492D44232AC7}"/>
              </a:ext>
            </a:extLst>
          </p:cNvPr>
          <p:cNvPicPr preferRelativeResize="0"/>
          <p:nvPr/>
        </p:nvPicPr>
        <p:blipFill rotWithShape="1">
          <a:blip r:embed="rId3">
            <a:alphaModFix/>
          </a:blip>
          <a:srcRect/>
          <a:stretch/>
        </p:blipFill>
        <p:spPr>
          <a:xfrm>
            <a:off x="10794019" y="-205299"/>
            <a:ext cx="1877667" cy="2170671"/>
          </a:xfrm>
          <a:prstGeom prst="rect">
            <a:avLst/>
          </a:prstGeom>
          <a:noFill/>
          <a:ln>
            <a:noFill/>
          </a:ln>
        </p:spPr>
      </p:pic>
    </p:spTree>
  </p:cSld>
  <p:clrMapOvr>
    <a:masterClrMapping/>
  </p:clrMapOvr>
</p:sld>
</file>

<file path=ppt/theme/theme1.xml><?xml version="1.0" encoding="utf-8"?>
<a:theme xmlns:a="http://schemas.openxmlformats.org/drawingml/2006/main" name="Kantoorthema">
  <a:themeElements>
    <a:clrScheme name="GATE">
      <a:dk1>
        <a:srgbClr val="000000"/>
      </a:dk1>
      <a:lt1>
        <a:srgbClr val="FFFFFF"/>
      </a:lt1>
      <a:dk2>
        <a:srgbClr val="44546A"/>
      </a:dk2>
      <a:lt2>
        <a:srgbClr val="E7E6E6"/>
      </a:lt2>
      <a:accent1>
        <a:srgbClr val="D9F0F5"/>
      </a:accent1>
      <a:accent2>
        <a:srgbClr val="E2EEC2"/>
      </a:accent2>
      <a:accent3>
        <a:srgbClr val="FFFEFF"/>
      </a:accent3>
      <a:accent4>
        <a:srgbClr val="D01F26"/>
      </a:accent4>
      <a:accent5>
        <a:srgbClr val="243777"/>
      </a:accent5>
      <a:accent6>
        <a:srgbClr val="F7941C"/>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Kantoorthema">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TotalTime>
  <Words>4194</Words>
  <Application>Microsoft Macintosh PowerPoint</Application>
  <PresentationFormat>Widescreen</PresentationFormat>
  <Paragraphs>310</Paragraphs>
  <Slides>24</Slides>
  <Notes>24</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24</vt:i4>
      </vt:variant>
    </vt:vector>
  </HeadingPairs>
  <TitlesOfParts>
    <vt:vector size="32" baseType="lpstr">
      <vt:lpstr>Calibri</vt:lpstr>
      <vt:lpstr>Arial</vt:lpstr>
      <vt:lpstr>Aharoni</vt:lpstr>
      <vt:lpstr>Noto Sans Symbols</vt:lpstr>
      <vt:lpstr>Century Gothic</vt:lpstr>
      <vt:lpstr>Open Sans</vt:lpstr>
      <vt:lpstr>Candara</vt:lpstr>
      <vt:lpstr>Kantoorthema</vt:lpstr>
      <vt:lpstr>PowerPoint Presentation</vt:lpstr>
      <vt:lpstr>Table of Contents</vt:lpstr>
      <vt:lpstr>Table of Contents</vt:lpstr>
      <vt:lpstr>Lesson 1: What is Gamification? </vt:lpstr>
      <vt:lpstr>Lesson 1: What is Gamification?</vt:lpstr>
      <vt:lpstr>Lesson 1: What is Gamification? </vt:lpstr>
      <vt:lpstr>Lesson 1: What is Gamification?</vt:lpstr>
      <vt:lpstr>Lesson 1: What is Gamification?</vt:lpstr>
      <vt:lpstr>Lesson 1: What is Gamification? </vt:lpstr>
      <vt:lpstr>Lesson 1: What is Gamification?</vt:lpstr>
      <vt:lpstr>Lesson 1: What is Gamification?</vt:lpstr>
      <vt:lpstr>Lesson 1: What is Gamification?</vt:lpstr>
      <vt:lpstr>Lesson 1: What is Gamification?</vt:lpstr>
      <vt:lpstr>Lesson 1: What is Gamification?</vt:lpstr>
      <vt:lpstr>Lesson 1: What is Gamification?</vt:lpstr>
      <vt:lpstr>Lesson 1: What is Gamification?</vt:lpstr>
      <vt:lpstr>Lesson 1: What is Gamification?</vt:lpstr>
      <vt:lpstr>Lesson 1: What is Gamification?</vt:lpstr>
      <vt:lpstr>Lesson 1: What is Gamification?</vt:lpstr>
      <vt:lpstr>Lesson 1: What is Gamification?</vt:lpstr>
      <vt:lpstr>Lesson 1: What is Gamification?</vt:lpstr>
      <vt:lpstr>Lesson 1: What is Gamification?</vt:lpstr>
      <vt:lpstr>          Lesson 1: What is Gamification?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Andy Veltjen</dc:creator>
  <cp:lastModifiedBy>Özlem Kaplan</cp:lastModifiedBy>
  <cp:revision>5</cp:revision>
  <dcterms:created xsi:type="dcterms:W3CDTF">2023-03-21T10:15:44Z</dcterms:created>
  <dcterms:modified xsi:type="dcterms:W3CDTF">2025-01-02T15:41:21Z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0x0101009C7A0B9ACEFFD040A71642847CD01620</vt:lpwstr>
  </property>
  <property fmtid="{D5CDD505-2E9C-101B-9397-08002B2CF9AE}" pid="3" name="MediaServiceImageTags">
    <vt:lpwstr/>
  </property>
</Properties>
</file>